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315" r:id="rId2"/>
    <p:sldId id="316" r:id="rId3"/>
    <p:sldId id="317" r:id="rId4"/>
    <p:sldId id="326" r:id="rId5"/>
    <p:sldId id="327" r:id="rId6"/>
    <p:sldId id="328" r:id="rId7"/>
    <p:sldId id="329" r:id="rId8"/>
    <p:sldId id="348" r:id="rId9"/>
    <p:sldId id="330" r:id="rId10"/>
    <p:sldId id="347" r:id="rId11"/>
    <p:sldId id="331" r:id="rId12"/>
    <p:sldId id="332" r:id="rId13"/>
    <p:sldId id="333" r:id="rId14"/>
    <p:sldId id="334" r:id="rId15"/>
    <p:sldId id="335" r:id="rId16"/>
    <p:sldId id="336" r:id="rId17"/>
    <p:sldId id="337" r:id="rId18"/>
    <p:sldId id="338" r:id="rId19"/>
    <p:sldId id="346" r:id="rId20"/>
    <p:sldId id="339" r:id="rId21"/>
    <p:sldId id="340" r:id="rId22"/>
    <p:sldId id="341" r:id="rId23"/>
    <p:sldId id="342" r:id="rId24"/>
    <p:sldId id="343" r:id="rId25"/>
    <p:sldId id="344" r:id="rId26"/>
    <p:sldId id="345" r:id="rId2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1pPr>
    <a:lvl2pPr marL="4572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2pPr>
    <a:lvl3pPr marL="9144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3pPr>
    <a:lvl4pPr marL="13716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4pPr>
    <a:lvl5pPr marL="1828800" algn="l" rtl="0" fontAlgn="base">
      <a:spcBef>
        <a:spcPct val="0"/>
      </a:spcBef>
      <a:spcAft>
        <a:spcPct val="0"/>
      </a:spcAft>
      <a:defRPr kern="1200">
        <a:solidFill>
          <a:schemeClr val="tx1"/>
        </a:solidFill>
        <a:latin typeface="Arial" pitchFamily="-107" charset="0"/>
        <a:ea typeface="ＭＳ Ｐゴシック" pitchFamily="-107" charset="-128"/>
        <a:cs typeface="ＭＳ Ｐゴシック" pitchFamily="-107" charset="-128"/>
      </a:defRPr>
    </a:lvl5pPr>
    <a:lvl6pPr marL="22860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6pPr>
    <a:lvl7pPr marL="27432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7pPr>
    <a:lvl8pPr marL="32004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8pPr>
    <a:lvl9pPr marL="3657600" algn="l" defTabSz="457200" rtl="0" eaLnBrk="1" latinLnBrk="0" hangingPunct="1">
      <a:defRPr kern="1200">
        <a:solidFill>
          <a:schemeClr val="tx1"/>
        </a:solidFill>
        <a:latin typeface="Arial" pitchFamily="-107" charset="0"/>
        <a:ea typeface="ＭＳ Ｐゴシック" pitchFamily="-107" charset="-128"/>
        <a:cs typeface="ＭＳ Ｐゴシック" pitchFamily="-10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86" autoAdjust="0"/>
  </p:normalViewPr>
  <p:slideViewPr>
    <p:cSldViewPr snapToGrid="0" showGuides="1">
      <p:cViewPr varScale="1">
        <p:scale>
          <a:sx n="107" d="100"/>
          <a:sy n="107" d="100"/>
        </p:scale>
        <p:origin x="-1752" y="-96"/>
      </p:cViewPr>
      <p:guideLst>
        <p:guide orient="horz" pos="145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90" d="100"/>
        <a:sy n="90" d="100"/>
      </p:scale>
      <p:origin x="0" y="0"/>
    </p:cViewPr>
  </p:sorterViewPr>
  <p:notesViewPr>
    <p:cSldViewPr snapToGrid="0" showGuides="1">
      <p:cViewPr>
        <p:scale>
          <a:sx n="108" d="100"/>
          <a:sy n="108" d="100"/>
        </p:scale>
        <p:origin x="-1384" y="-8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90874" y="261401"/>
            <a:ext cx="6236087" cy="467706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420349" y="235165"/>
            <a:ext cx="2635684" cy="64102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3078"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fld id="{708769C6-A2F5-E046-92B5-8CA2E5520FEC}" type="slidenum">
              <a:rPr lang="en-US"/>
              <a:pPr>
                <a:defRPr/>
              </a:pPr>
              <a:t>‹#›</a:t>
            </a:fld>
            <a:endParaRPr lang="en-US"/>
          </a:p>
        </p:txBody>
      </p:sp>
    </p:spTree>
    <p:extLst>
      <p:ext uri="{BB962C8B-B14F-4D97-AF65-F5344CB8AC3E}">
        <p14:creationId xmlns:p14="http://schemas.microsoft.com/office/powerpoint/2010/main" val="34852067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Notes Placeholder 2"/>
          <p:cNvSpPr>
            <a:spLocks noGrp="1"/>
          </p:cNvSpPr>
          <p:nvPr>
            <p:ph type="body" idx="1"/>
          </p:nvPr>
        </p:nvSpPr>
        <p:spPr/>
        <p:txBody>
          <a:bodyPr/>
          <a:lstStyle/>
          <a:p>
            <a:r>
              <a:rPr lang="en-US" sz="1200" dirty="0" smtClean="0"/>
              <a:t>This presentation is the first part of the activity “Taking the Pulse of Yellowstone’s ‘Breathing’ Caldera—Problem-Based Learning in America’s First National Park.” The activity was developed by UNAVCO to give students the chance to review and assess for themselves recent data related to Yellowstone magmatic activity. </a:t>
            </a:r>
          </a:p>
          <a:p>
            <a:pPr lvl="1"/>
            <a:endParaRPr lang="en-US" dirty="0" smtClean="0"/>
          </a:p>
          <a:p>
            <a:r>
              <a:rPr lang="en-US" sz="1200" dirty="0" smtClean="0"/>
              <a:t>UNAVCO is a non-profit membership-governed consortium which facilitates geoscience research and education using geodesy (http://</a:t>
            </a:r>
            <a:r>
              <a:rPr lang="en-US" sz="1200" dirty="0" err="1" smtClean="0"/>
              <a:t>www.unavco.org</a:t>
            </a:r>
            <a:r>
              <a:rPr lang="en-US" sz="1200" dirty="0" smtClean="0"/>
              <a:t>/).</a:t>
            </a:r>
          </a:p>
          <a:p>
            <a:pPr lvl="1"/>
            <a:endParaRPr lang="en-US" dirty="0" smtClean="0"/>
          </a:p>
          <a:p>
            <a:r>
              <a:rPr lang="en-US" sz="1200" dirty="0" smtClean="0"/>
              <a:t>UNAVCO is partnered with TOTLE and EarthScope.</a:t>
            </a:r>
            <a:endParaRPr lang="en-US" sz="1200" dirty="0"/>
          </a:p>
        </p:txBody>
      </p:sp>
      <p:sp>
        <p:nvSpPr>
          <p:cNvPr id="16388" name="Slide Number Placeholder 3"/>
          <p:cNvSpPr>
            <a:spLocks noGrp="1"/>
          </p:cNvSpPr>
          <p:nvPr>
            <p:ph type="sldNum" sz="quarter" idx="5"/>
          </p:nvPr>
        </p:nvSpPr>
        <p:spPr/>
        <p:txBody>
          <a:bodyPr/>
          <a:lstStyle/>
          <a:p>
            <a:fld id="{AE36AB74-302E-B148-89D6-1616069C0452}" type="slidenum">
              <a:rPr lang="en-US" smtClean="0"/>
              <a:pPr/>
              <a:t>1</a:t>
            </a:fld>
            <a:endParaRPr lang="en-US"/>
          </a:p>
        </p:txBody>
      </p:sp>
      <p:sp>
        <p:nvSpPr>
          <p:cNvPr id="4" name="Slide Image Placeholder 3"/>
          <p:cNvSpPr>
            <a:spLocks noGrp="1" noRot="1" noChangeAspect="1"/>
          </p:cNvSpPr>
          <p:nvPr>
            <p:ph type="sldImg"/>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fld id="{61B074B3-E6E9-F14E-8F8F-310B9E2820DC}" type="slidenum">
              <a:rPr lang="en-US" smtClean="0"/>
              <a:pPr/>
              <a:t>10</a:t>
            </a:fld>
            <a:endParaRPr lang="en-US"/>
          </a:p>
        </p:txBody>
      </p:sp>
      <p:sp>
        <p:nvSpPr>
          <p:cNvPr id="27652" name="Rectangle 3"/>
          <p:cNvSpPr>
            <a:spLocks noGrp="1" noChangeArrowheads="1"/>
          </p:cNvSpPr>
          <p:nvPr>
            <p:ph type="body" idx="1"/>
          </p:nvPr>
        </p:nvSpPr>
        <p:spPr/>
        <p:txBody>
          <a:bodyPr/>
          <a:lstStyle/>
          <a:p>
            <a:r>
              <a:rPr lang="en-US" dirty="0" smtClean="0"/>
              <a:t>Hydrothermal explosions occur when superheated, pressurized and trapped steam escapes, blowing a crater in the ground.  This may happen even when magma is not rising (as it was with Mount St. Helens).</a:t>
            </a:r>
          </a:p>
          <a:p>
            <a:endParaRPr lang="en-US" dirty="0" smtClean="0"/>
          </a:p>
          <a:p>
            <a:r>
              <a:rPr lang="en-US" dirty="0" smtClean="0"/>
              <a:t>The </a:t>
            </a:r>
            <a:r>
              <a:rPr lang="en-US" dirty="0" err="1" smtClean="0"/>
              <a:t>lefthand</a:t>
            </a:r>
            <a:r>
              <a:rPr lang="en-US" dirty="0" smtClean="0"/>
              <a:t> photo shows steam rising from Mount St. Helens 19 May 1982 from within the larger crater.  This steam plume might or might not have blown a crater like those seen in Yellowstone.    The </a:t>
            </a:r>
            <a:r>
              <a:rPr lang="en-US" dirty="0" err="1" smtClean="0"/>
              <a:t>righthand</a:t>
            </a:r>
            <a:r>
              <a:rPr lang="en-US" dirty="0" smtClean="0"/>
              <a:t> image is a postcard made from an 1888 photograph of Excelsior Geyser in Yellowstone erupting in a hydrothermal explosion.</a:t>
            </a:r>
          </a:p>
          <a:p>
            <a:endParaRPr lang="en-US" dirty="0" smtClean="0"/>
          </a:p>
          <a:p>
            <a:r>
              <a:rPr lang="en-US" sz="1000" dirty="0" err="1" smtClean="0"/>
              <a:t>Righthand</a:t>
            </a:r>
            <a:r>
              <a:rPr lang="en-US" sz="1000" dirty="0" smtClean="0"/>
              <a:t> photo from USGS.  </a:t>
            </a:r>
            <a:r>
              <a:rPr lang="en-US" sz="1000" dirty="0" err="1" smtClean="0"/>
              <a:t>Topinka</a:t>
            </a:r>
            <a:r>
              <a:rPr lang="en-US" sz="1000" dirty="0" smtClean="0"/>
              <a:t>, L.  1980.  Mount St. Helens, Washington:  Crater and Dome Images: 1980 – 2004.  http://</a:t>
            </a:r>
            <a:r>
              <a:rPr lang="en-US" sz="1000" dirty="0" err="1" smtClean="0"/>
              <a:t>vulcan.wr.usgs.gov</a:t>
            </a:r>
            <a:r>
              <a:rPr lang="en-US" sz="1000" dirty="0" smtClean="0"/>
              <a:t>/Volcanoes/MSH/Images/MSH80/</a:t>
            </a:r>
            <a:r>
              <a:rPr lang="en-US" sz="1000" dirty="0" err="1" smtClean="0"/>
              <a:t>crater_and_dome.html</a:t>
            </a:r>
            <a:r>
              <a:rPr lang="en-US" sz="1000" dirty="0" smtClean="0"/>
              <a:t>  Retrieved13 December 2011.</a:t>
            </a:r>
          </a:p>
          <a:p>
            <a:endParaRPr lang="en-US" sz="1000" dirty="0" smtClean="0"/>
          </a:p>
          <a:p>
            <a:r>
              <a:rPr lang="en-US" sz="1000" dirty="0" smtClean="0"/>
              <a:t>Postcard from Haynes, KF.J. 1888.  Accessed from U.S. Geological Survey Fact Sheet 2005-3024.  2005.  “Steam Explosions, Earthquakes, and Volcanic Eruptions—What’s in Yellowstone’s Future?” http://</a:t>
            </a:r>
            <a:r>
              <a:rPr lang="en-US" sz="1000" dirty="0" err="1" smtClean="0"/>
              <a:t>pubs.usgs.gov</a:t>
            </a:r>
            <a:r>
              <a:rPr lang="en-US" sz="1000" dirty="0" smtClean="0"/>
              <a:t>/</a:t>
            </a:r>
            <a:r>
              <a:rPr lang="en-US" sz="1000" dirty="0" err="1" smtClean="0"/>
              <a:t>fs</a:t>
            </a:r>
            <a:r>
              <a:rPr lang="en-US" sz="1000" dirty="0" smtClean="0"/>
              <a:t>/2005/3024/  Retrieved 31 December 2011.</a:t>
            </a:r>
          </a:p>
        </p:txBody>
      </p:sp>
      <p:sp>
        <p:nvSpPr>
          <p:cNvPr id="4" name="Slide Image Placeholder 3"/>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04461B3A-AE92-0745-B490-7332111C2BB7}" type="slidenum">
              <a:rPr lang="en-US" smtClean="0"/>
              <a:pPr/>
              <a:t>11</a:t>
            </a:fld>
            <a:endParaRPr lang="en-US"/>
          </a:p>
        </p:txBody>
      </p:sp>
      <p:sp>
        <p:nvSpPr>
          <p:cNvPr id="29700" name="Rectangle 3"/>
          <p:cNvSpPr>
            <a:spLocks noGrp="1" noChangeArrowheads="1"/>
          </p:cNvSpPr>
          <p:nvPr>
            <p:ph type="body" idx="1"/>
          </p:nvPr>
        </p:nvSpPr>
        <p:spPr>
          <a:xfrm>
            <a:off x="6149895" y="235165"/>
            <a:ext cx="2906138" cy="6410219"/>
          </a:xfrm>
        </p:spPr>
        <p:txBody>
          <a:bodyPr/>
          <a:lstStyle/>
          <a:p>
            <a:r>
              <a:rPr lang="en-US" sz="1100" dirty="0" smtClean="0"/>
              <a:t>Gases that are dissolved in magma provide some of the energy for volcanic eruptions.  Gases can be released as magma rises (easing the pressure, like opening a can of soda), as it erupts to the surface, and even as magma cools below the surface.  Compare the size of the gas bubbles near the magma chamber to those near the volcano’s vent.  They get bigger as the pressure on the magma lets up.</a:t>
            </a:r>
          </a:p>
          <a:p>
            <a:endParaRPr lang="en-US" sz="1100" dirty="0" smtClean="0"/>
          </a:p>
          <a:p>
            <a:r>
              <a:rPr lang="en-US" sz="1100" dirty="0" smtClean="0"/>
              <a:t>The primary gas in an eruption is water vapor!</a:t>
            </a:r>
          </a:p>
          <a:p>
            <a:endParaRPr lang="en-US" sz="1100" dirty="0" smtClean="0"/>
          </a:p>
          <a:p>
            <a:r>
              <a:rPr lang="en-US" sz="1100" dirty="0" smtClean="0"/>
              <a:t>The </a:t>
            </a:r>
            <a:r>
              <a:rPr lang="en-US" sz="1100" dirty="0" err="1" smtClean="0"/>
              <a:t>lefthand</a:t>
            </a:r>
            <a:r>
              <a:rPr lang="en-US" sz="1100" dirty="0" smtClean="0"/>
              <a:t> image is a diagram of gases </a:t>
            </a:r>
            <a:r>
              <a:rPr lang="en-US" sz="1100" dirty="0" err="1" smtClean="0"/>
              <a:t>exsolving</a:t>
            </a:r>
            <a:r>
              <a:rPr lang="en-US" sz="1100" dirty="0" smtClean="0"/>
              <a:t> (the opposite of dissolving) from magma as the magma rises.  The photo, on the right, proves that magma is gassy.  When magma reaches the surface—becoming “lava”--and cools quickly, holes remain from the gas bubbles it once contained.  </a:t>
            </a:r>
          </a:p>
          <a:p>
            <a:endParaRPr lang="en-US" sz="1000" dirty="0" smtClean="0"/>
          </a:p>
          <a:p>
            <a:r>
              <a:rPr lang="en-US" sz="1000" dirty="0" smtClean="0"/>
              <a:t>Diagram from </a:t>
            </a:r>
            <a:r>
              <a:rPr lang="en-US" sz="1000" dirty="0" err="1" smtClean="0"/>
              <a:t>Driedger</a:t>
            </a:r>
            <a:r>
              <a:rPr lang="en-US" sz="1000" dirty="0" smtClean="0"/>
              <a:t>, C.; Doherty, A.; and Dixon, C. 2005. Living with a Volcano in your Backyard -- An Educator's Guide with Emphasis on Mount Rainier: U.S. Geological Survey and National Park Service: General Interest Publication 19. “Soda Bottle Volcano” Activity.  http://</a:t>
            </a:r>
            <a:r>
              <a:rPr lang="en-US" sz="1000" dirty="0" err="1" smtClean="0"/>
              <a:t>vulcan.wr.usgs.gov</a:t>
            </a:r>
            <a:r>
              <a:rPr lang="en-US" sz="1000" dirty="0" smtClean="0"/>
              <a:t>/Outreach/Publications/GIP19/</a:t>
            </a:r>
            <a:r>
              <a:rPr lang="en-US" sz="1000" dirty="0" err="1" smtClean="0"/>
              <a:t>framework.html</a:t>
            </a:r>
            <a:r>
              <a:rPr lang="en-US" sz="1000" dirty="0" smtClean="0"/>
              <a:t>  Retrieved 13 December 2011.</a:t>
            </a:r>
          </a:p>
          <a:p>
            <a:endParaRPr lang="en-US" sz="1000" dirty="0" smtClean="0"/>
          </a:p>
          <a:p>
            <a:r>
              <a:rPr lang="en-US" sz="1000" dirty="0" smtClean="0"/>
              <a:t>Photo from USGS, accessed from the National Park Service: Bryce Canyon Activity 3:  Igneous Rocks. http://</a:t>
            </a:r>
            <a:r>
              <a:rPr lang="en-US" sz="1000" dirty="0" err="1" smtClean="0"/>
              <a:t>www.nps.gov</a:t>
            </a:r>
            <a:r>
              <a:rPr lang="en-US" sz="1000" dirty="0" smtClean="0"/>
              <a:t>/</a:t>
            </a:r>
            <a:r>
              <a:rPr lang="en-US" sz="1000" dirty="0" err="1" smtClean="0"/>
              <a:t>brca</a:t>
            </a:r>
            <a:r>
              <a:rPr lang="en-US" sz="1000" dirty="0" smtClean="0"/>
              <a:t>/</a:t>
            </a:r>
            <a:r>
              <a:rPr lang="en-US" sz="1000" dirty="0" err="1" smtClean="0"/>
              <a:t>forteachers</a:t>
            </a:r>
            <a:r>
              <a:rPr lang="en-US" sz="1000" dirty="0" smtClean="0"/>
              <a:t>/randmact3.htm  Retrieved 13 December 2011.</a:t>
            </a:r>
          </a:p>
          <a:p>
            <a:pPr lvl="1"/>
            <a:endParaRPr lang="en-US" sz="1000" dirty="0" smtClean="0"/>
          </a:p>
          <a:p>
            <a:pPr lvl="1"/>
            <a:endParaRPr lang="en-US" dirty="0" smtClean="0"/>
          </a:p>
          <a:p>
            <a:endParaRPr lang="en-US" dirty="0"/>
          </a:p>
        </p:txBody>
      </p:sp>
      <p:sp>
        <p:nvSpPr>
          <p:cNvPr id="4" name="Slide Image Placeholder 3"/>
          <p:cNvSpPr>
            <a:spLocks noGrp="1" noRot="1" noChangeAspect="1"/>
          </p:cNvSpPr>
          <p:nvPr>
            <p:ph type="sldImg"/>
          </p:nvPr>
        </p:nvSpPr>
        <p:spPr>
          <a:xfrm>
            <a:off x="90874" y="261401"/>
            <a:ext cx="5969566" cy="4477174"/>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smtClean="0"/>
          </a:p>
          <a:p>
            <a:r>
              <a:rPr lang="en-US" dirty="0" smtClean="0"/>
              <a:t>The gases scientists monitor include carbon dioxide (CO2), sulfur dioxide (SO2), and hydrogen sulfide (H2S).</a:t>
            </a:r>
          </a:p>
          <a:p>
            <a:endParaRPr lang="en-US" dirty="0" smtClean="0"/>
          </a:p>
          <a:p>
            <a:r>
              <a:rPr lang="en-US" dirty="0" smtClean="0"/>
              <a:t>The view is from the cockpit of an airplane flying below a steam plume erupting from Mount St. Helens June 16, 1982.  The plane was flying close to the plume to measure SO2 concentration in order to understand the rate at which the volcano emitted gases.  </a:t>
            </a:r>
          </a:p>
          <a:p>
            <a:endParaRPr lang="en-US" dirty="0" smtClean="0"/>
          </a:p>
          <a:p>
            <a:r>
              <a:rPr lang="en-US" dirty="0" smtClean="0"/>
              <a:t>Image from USGS, Brantley, S.R.  1982.   Volcano Hazards Program:  “Measuring volcanic gases: emission rates of sulfur dioxide and carbon dioxide in volcanic plumes.”  http://</a:t>
            </a:r>
            <a:r>
              <a:rPr lang="en-US" dirty="0" err="1" smtClean="0"/>
              <a:t>volcanoes.usgs.gov</a:t>
            </a:r>
            <a:r>
              <a:rPr lang="en-US" dirty="0" smtClean="0"/>
              <a:t>/About/What/Monitor/Gas/</a:t>
            </a:r>
            <a:r>
              <a:rPr lang="en-US" dirty="0" err="1" smtClean="0"/>
              <a:t>plumes.html</a:t>
            </a:r>
            <a:r>
              <a:rPr lang="en-US" dirty="0" smtClean="0"/>
              <a:t>  Retrieved 13 December 2011.</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12</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A scientist collects gas samples for analysis on an Alaskan volcano.  Notice his protective equipment.</a:t>
            </a:r>
          </a:p>
          <a:p>
            <a:endParaRPr lang="en-US" dirty="0" smtClean="0"/>
          </a:p>
          <a:p>
            <a:r>
              <a:rPr lang="en-US" dirty="0" smtClean="0"/>
              <a:t>Volcanic gases are hard to sample and measure because they are found in hazardous places and are toxic to living things – like this geologist.  We detect the gases by using instruments on the ground or mounted on an airplane as in the previous slide.  Samples can also be collected by hand, like in this photo, for analyzing in a laboratory.</a:t>
            </a:r>
          </a:p>
          <a:p>
            <a:endParaRPr lang="en-US" dirty="0" smtClean="0"/>
          </a:p>
          <a:p>
            <a:r>
              <a:rPr lang="en-US" dirty="0" smtClean="0"/>
              <a:t>Image from USGS Volcano Hazards Program: “Direct gas sampling and laboratory analysis.” http://</a:t>
            </a:r>
            <a:r>
              <a:rPr lang="en-US" dirty="0" err="1" smtClean="0"/>
              <a:t>volcanoes.usgs.gov</a:t>
            </a:r>
            <a:r>
              <a:rPr lang="en-US" dirty="0" smtClean="0"/>
              <a:t>/activity/methods/gas/</a:t>
            </a:r>
            <a:r>
              <a:rPr lang="en-US" dirty="0" err="1" smtClean="0"/>
              <a:t>sample.php</a:t>
            </a:r>
            <a:r>
              <a:rPr lang="en-US" dirty="0" smtClean="0"/>
              <a:t>  Retrieved 13 December 2011.</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13</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To detect and trace emissions of gases, scientists also look for changes to living things such as trees and animals</a:t>
            </a:r>
          </a:p>
          <a:p>
            <a:endParaRPr lang="en-US" dirty="0" smtClean="0"/>
          </a:p>
          <a:p>
            <a:r>
              <a:rPr lang="en-US" dirty="0" smtClean="0"/>
              <a:t>These trees at Mammoth Mountain, CA died when carbon dioxide (CO2) suffocated their roots. Because CO2 is denser than air, it pools at ground level.  (In contrast, trees need CO2 at branch height to photosynthesize.)</a:t>
            </a:r>
          </a:p>
          <a:p>
            <a:endParaRPr lang="en-US" dirty="0" smtClean="0"/>
          </a:p>
          <a:p>
            <a:r>
              <a:rPr lang="en-US" dirty="0" smtClean="0"/>
              <a:t>Volcanic CO2 emissions have proven deadly to humans in Africa.  In 1986, 1700 people and 3500 livestock suffocated near a lake in Cameroon.  CO2 was dissolved in  the lake, like it is in a soda.  A landslide disturbed the equilibrium, and, essentially, made the lake burp up the gas.  </a:t>
            </a:r>
          </a:p>
          <a:p>
            <a:endParaRPr lang="en-US" dirty="0" smtClean="0"/>
          </a:p>
          <a:p>
            <a:r>
              <a:rPr lang="en-US" dirty="0" smtClean="0"/>
              <a:t>Image from USGS Fact Sheet 172-96.  2000. “Invisible CO2 Gas Killing Trees at Mammoth Mountain, California”.  http://</a:t>
            </a:r>
            <a:r>
              <a:rPr lang="en-US" dirty="0" err="1" smtClean="0"/>
              <a:t>pubs.usgs.gov</a:t>
            </a:r>
            <a:r>
              <a:rPr lang="en-US" dirty="0" smtClean="0"/>
              <a:t>/</a:t>
            </a:r>
            <a:r>
              <a:rPr lang="en-US" dirty="0" err="1" smtClean="0"/>
              <a:t>fs</a:t>
            </a:r>
            <a:r>
              <a:rPr lang="en-US" dirty="0" smtClean="0"/>
              <a:t>/fs172-96/   Retrieved13 December 2011.</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14</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Following Mount St. Helen’s eruption in 1980, sulfur dioxide levels fell dramatically.  Notice that the vertical scale is in tons per day!  After the 18 May eruption, Mount St. Helens still released nearly 500,000 metric tons of sulfur dioxide gas into the atmosphere.</a:t>
            </a:r>
          </a:p>
          <a:p>
            <a:endParaRPr lang="en-US" dirty="0" smtClean="0"/>
          </a:p>
          <a:p>
            <a:r>
              <a:rPr lang="en-US" dirty="0" smtClean="0"/>
              <a:t>Data is from USGS.  2002. Volcano Hazards Program: “ Emission of sulfur dioxide gas from Mount St. Helens, 1980-1988”.  </a:t>
            </a:r>
          </a:p>
          <a:p>
            <a:r>
              <a:rPr lang="en-US" dirty="0" smtClean="0"/>
              <a:t>http://</a:t>
            </a:r>
            <a:r>
              <a:rPr lang="en-US" dirty="0" err="1" smtClean="0"/>
              <a:t>volcanoes.usgs.gov</a:t>
            </a:r>
            <a:r>
              <a:rPr lang="en-US" dirty="0" smtClean="0"/>
              <a:t>/activity/methods/gas/msh1980-88.php  Retrieved13 December 2011.</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15</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p>
            <a:fld id="{71C4D142-1832-184C-AFD7-6B78576EADFE}" type="slidenum">
              <a:rPr lang="en-US" smtClean="0"/>
              <a:pPr/>
              <a:t>16</a:t>
            </a:fld>
            <a:endParaRPr lang="en-US"/>
          </a:p>
        </p:txBody>
      </p:sp>
      <p:sp>
        <p:nvSpPr>
          <p:cNvPr id="35844" name="Rectangle 3"/>
          <p:cNvSpPr>
            <a:spLocks noGrp="1" noChangeArrowheads="1"/>
          </p:cNvSpPr>
          <p:nvPr>
            <p:ph type="body" idx="1"/>
          </p:nvPr>
        </p:nvSpPr>
        <p:spPr>
          <a:xfrm>
            <a:off x="5926476" y="235165"/>
            <a:ext cx="3129557" cy="6410219"/>
          </a:xfrm>
        </p:spPr>
        <p:txBody>
          <a:bodyPr/>
          <a:lstStyle/>
          <a:p>
            <a:r>
              <a:rPr lang="en-US" sz="1100" dirty="0" smtClean="0"/>
              <a:t>This diagram shows heat from magma deep in the earth interacting with surface water.  The combination creates hydrothermal activity such as the famous geysers and mud pots of Yellowstone National Park.  Although the place names are from Lassen Volcanic National Park, as is the photograph in the lower right hand corner, the diagram shows fundamental aspects of hydrothermal system.</a:t>
            </a:r>
          </a:p>
          <a:p>
            <a:r>
              <a:rPr lang="en-US" sz="1100" dirty="0" smtClean="0"/>
              <a:t>  Water from rain and snow seeps into the ground through fractures and cracks in the bedrock. </a:t>
            </a:r>
          </a:p>
          <a:p>
            <a:r>
              <a:rPr lang="en-US" sz="1100" dirty="0" smtClean="0"/>
              <a:t>  This water is then heated by the magma chamber or hot rock.  Its density decreases, causing it to rise back to the surface.</a:t>
            </a:r>
          </a:p>
          <a:p>
            <a:r>
              <a:rPr lang="en-US" sz="1100" dirty="0" smtClean="0"/>
              <a:t>  As the heated water rises, the pressure from rocks and water above decrease, and the liquid expands.  It can either boil and erupt as steam in a fumarole or it can become superheated, meaning that it stays a liquid at temperatures higher 100 degrees Celsius, its boiling point at Earth’s surface.  </a:t>
            </a:r>
          </a:p>
          <a:p>
            <a:r>
              <a:rPr lang="en-US" sz="1100" dirty="0" smtClean="0"/>
              <a:t>  If the superheated water is trapped, as if it were corked, pressure builds.  The pressure eventually exceeds that from overlying rock and water.  When the pressure is finally released, it flashes to fizzing bubbly water and steam that erupts as geysers, steam eruptions or hydrothermal explosions.</a:t>
            </a:r>
          </a:p>
          <a:p>
            <a:r>
              <a:rPr lang="en-US" sz="1100" dirty="0" smtClean="0"/>
              <a:t>  If the gas escapes quietly, the heated water bubbles calmly to the surface as a hot spring or bubbling </a:t>
            </a:r>
            <a:r>
              <a:rPr lang="en-US" sz="1100" dirty="0" err="1" smtClean="0"/>
              <a:t>mudpot</a:t>
            </a:r>
            <a:r>
              <a:rPr lang="en-US" sz="1100" dirty="0" smtClean="0"/>
              <a:t>.</a:t>
            </a:r>
          </a:p>
          <a:p>
            <a:r>
              <a:rPr lang="en-US" sz="1000" dirty="0" smtClean="0"/>
              <a:t>Image is adapted from </a:t>
            </a:r>
            <a:r>
              <a:rPr lang="en-US" sz="1000" dirty="0" err="1" smtClean="0"/>
              <a:t>Clynne</a:t>
            </a:r>
            <a:r>
              <a:rPr lang="en-US" sz="1000" dirty="0" smtClean="0"/>
              <a:t>, M.; </a:t>
            </a:r>
            <a:r>
              <a:rPr lang="en-US" sz="1000" dirty="0" err="1" smtClean="0"/>
              <a:t>Janik</a:t>
            </a:r>
            <a:r>
              <a:rPr lang="en-US" sz="1000" dirty="0" smtClean="0"/>
              <a:t>, C.; and Muffler, L.  2003. USGS Fact Sheet 101-02. “’Hot Water” in Lassen Volcanic National Park— Fumaroles, Steaming Ground, and Boiling </a:t>
            </a:r>
            <a:r>
              <a:rPr lang="en-US" sz="1000" dirty="0" err="1" smtClean="0"/>
              <a:t>Mudpots</a:t>
            </a:r>
            <a:r>
              <a:rPr lang="en-US" sz="1000" dirty="0" smtClean="0"/>
              <a:t>. http://</a:t>
            </a:r>
            <a:r>
              <a:rPr lang="en-US" sz="1000" dirty="0" err="1" smtClean="0"/>
              <a:t>pubs.usgs.gov</a:t>
            </a:r>
            <a:r>
              <a:rPr lang="en-US" sz="1000" dirty="0" smtClean="0"/>
              <a:t>/</a:t>
            </a:r>
            <a:r>
              <a:rPr lang="en-US" sz="1000" dirty="0" err="1" smtClean="0"/>
              <a:t>fs</a:t>
            </a:r>
            <a:r>
              <a:rPr lang="en-US" sz="1000" dirty="0" smtClean="0"/>
              <a:t>/2002/fs101-02/   Retrieved 13 December 2011.</a:t>
            </a:r>
          </a:p>
        </p:txBody>
      </p:sp>
      <p:sp>
        <p:nvSpPr>
          <p:cNvPr id="4" name="Slide Image Placeholder 3"/>
          <p:cNvSpPr>
            <a:spLocks noGrp="1" noRot="1" noChangeAspect="1"/>
          </p:cNvSpPr>
          <p:nvPr>
            <p:ph type="sldImg"/>
          </p:nvPr>
        </p:nvSpPr>
        <p:spPr>
          <a:xfrm>
            <a:off x="90874" y="261401"/>
            <a:ext cx="5812789" cy="4359592"/>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Hot magma is the ultimate source of heat in hydrothermal systems.  The existence of a hydrothermal system, however, indicates only that magma lies below, not that it is pushing to the surface.</a:t>
            </a:r>
          </a:p>
          <a:p>
            <a:endParaRPr lang="en-US" dirty="0" smtClean="0"/>
          </a:p>
          <a:p>
            <a:r>
              <a:rPr lang="en-US" dirty="0" smtClean="0"/>
              <a:t>Thermal features can be monitored by aerial observations at night, photographs of geological features in infrared wavelengths of light (Forward Looking Infrared or “FLIR”), and direct temperature measurements.  This pair of images shows a volcanic dome growing on Mount St. Helens in April 2007.  The images are of the same features, the bigger one with visible light and the smaller one capturing the scene in infrared wavelengths.  </a:t>
            </a:r>
          </a:p>
          <a:p>
            <a:endParaRPr lang="en-US" dirty="0" smtClean="0"/>
          </a:p>
          <a:p>
            <a:r>
              <a:rPr lang="en-US" dirty="0" smtClean="0"/>
              <a:t>Image from USGS Mount St. Helens, Washington Forward Looking Infrared.  2007.  http://</a:t>
            </a:r>
            <a:r>
              <a:rPr lang="en-US" dirty="0" err="1" smtClean="0"/>
              <a:t>vulcan.wr.usgs.gov</a:t>
            </a:r>
            <a:r>
              <a:rPr lang="en-US" dirty="0" smtClean="0"/>
              <a:t>/</a:t>
            </a:r>
            <a:r>
              <a:rPr lang="en-US" dirty="0" err="1" smtClean="0"/>
              <a:t>Imgs</a:t>
            </a:r>
            <a:r>
              <a:rPr lang="en-US" dirty="0" smtClean="0"/>
              <a:t>/Jpg/MSH/MSH07/MSH07_top_new_growth_from_SW_04-20-07_FLIR_med.jpg  Retrieved 13 December 2011.</a:t>
            </a:r>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17</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fld id="{63188928-23A0-7446-B183-DAF4DEF14049}" type="slidenum">
              <a:rPr lang="en-US" smtClean="0"/>
              <a:pPr/>
              <a:t>18</a:t>
            </a:fld>
            <a:endParaRPr lang="en-US"/>
          </a:p>
        </p:txBody>
      </p:sp>
      <p:sp>
        <p:nvSpPr>
          <p:cNvPr id="38916" name="Rectangle 3"/>
          <p:cNvSpPr>
            <a:spLocks noGrp="1" noChangeArrowheads="1"/>
          </p:cNvSpPr>
          <p:nvPr>
            <p:ph type="body" idx="1"/>
          </p:nvPr>
        </p:nvSpPr>
        <p:spPr/>
        <p:txBody>
          <a:bodyPr/>
          <a:lstStyle/>
          <a:p>
            <a:r>
              <a:rPr lang="en-US" dirty="0" smtClean="0"/>
              <a:t>Moving magma and volcanic fluids can cause earthquakes.  Earthquake activity increases before an eruption because liquid magma, hot fluids, and gases are less dense than the surrounding rocks and they force their way through the crust to reach Earth’s surface.  Most volcanic earthquakes:</a:t>
            </a:r>
          </a:p>
          <a:p>
            <a:pPr lvl="1"/>
            <a:r>
              <a:rPr lang="en-US" dirty="0" smtClean="0"/>
              <a:t>have a magnitude &lt;3;</a:t>
            </a:r>
          </a:p>
          <a:p>
            <a:pPr lvl="1"/>
            <a:r>
              <a:rPr lang="en-US" dirty="0" smtClean="0"/>
              <a:t>Occur shallower than 10 km; and </a:t>
            </a:r>
          </a:p>
          <a:p>
            <a:pPr lvl="1"/>
            <a:r>
              <a:rPr lang="en-US" dirty="0" smtClean="0"/>
              <a:t>occur in swarms (lots of earthquakes, close together).</a:t>
            </a:r>
          </a:p>
          <a:p>
            <a:endParaRPr lang="en-US" dirty="0" smtClean="0"/>
          </a:p>
          <a:p>
            <a:r>
              <a:rPr lang="en-US" dirty="0" smtClean="0"/>
              <a:t>Image from USGS Volcano Hazards Program: “Monitoring Volcano Seismicity.”  http://</a:t>
            </a:r>
            <a:r>
              <a:rPr lang="en-US" dirty="0" err="1" smtClean="0"/>
              <a:t>volcanoes.usgs.gov</a:t>
            </a:r>
            <a:r>
              <a:rPr lang="en-US" dirty="0" smtClean="0"/>
              <a:t>/activity/methods/seismic/</a:t>
            </a:r>
            <a:r>
              <a:rPr lang="en-US" dirty="0" err="1" smtClean="0"/>
              <a:t>index.php</a:t>
            </a:r>
            <a:r>
              <a:rPr lang="en-US" dirty="0" smtClean="0"/>
              <a:t>  Retrieved 14 December 2011.</a:t>
            </a:r>
          </a:p>
          <a:p>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85370" y="211649"/>
            <a:ext cx="3270663" cy="6410219"/>
          </a:xfrm>
        </p:spPr>
        <p:txBody>
          <a:bodyPr/>
          <a:lstStyle/>
          <a:p>
            <a:r>
              <a:rPr lang="en-US" dirty="0" smtClean="0"/>
              <a:t>Seismometers detect ground vibrations from geological causes like earthquakes or rock falls, as well as from man-made causes such as heavy trucks driving nearby, explosions, and exploration for oil and gas.   Different sources of vibrations cause different patterns on a seismometer.</a:t>
            </a:r>
          </a:p>
          <a:p>
            <a:r>
              <a:rPr lang="en-US" dirty="0" smtClean="0"/>
              <a:t>Scientists can detect magma on the move by looking for the pattern of magmatic earthquakes called  “harmonic tremors” or “volcanic tremors”.  By clicking on the record of the harmonic tremor on the </a:t>
            </a:r>
            <a:r>
              <a:rPr lang="en-US" dirty="0" err="1" smtClean="0"/>
              <a:t>lefthand</a:t>
            </a:r>
            <a:r>
              <a:rPr lang="en-US" dirty="0" smtClean="0"/>
              <a:t> picture, you can see the record of one that occurred April 2, 1980 on Mount St. Helens.</a:t>
            </a:r>
          </a:p>
          <a:p>
            <a:r>
              <a:rPr lang="en-US" dirty="0" smtClean="0"/>
              <a:t>The </a:t>
            </a:r>
            <a:r>
              <a:rPr lang="en-US" dirty="0" err="1" smtClean="0"/>
              <a:t>righthand</a:t>
            </a:r>
            <a:r>
              <a:rPr lang="en-US" dirty="0" smtClean="0"/>
              <a:t> image shows a seismometer (the instrument) recording a seismogram (the record) during an eruption of Mount Pinatubo, Philippines.  The </a:t>
            </a:r>
            <a:r>
              <a:rPr lang="en-US" dirty="0" err="1" smtClean="0"/>
              <a:t>lefthand</a:t>
            </a:r>
            <a:r>
              <a:rPr lang="en-US" dirty="0" smtClean="0"/>
              <a:t> image shows seismograms from a variety of geological causes.  The bottom one is a harmonic tremor .</a:t>
            </a:r>
          </a:p>
          <a:p>
            <a:r>
              <a:rPr lang="en-US" sz="900" dirty="0" smtClean="0"/>
              <a:t>Image from USGS Volcano Hazards Program: “Monitoring Volcano Seismicity.” http://</a:t>
            </a:r>
            <a:r>
              <a:rPr lang="en-US" sz="900" dirty="0" err="1" smtClean="0"/>
              <a:t>volcanoes.usgs.gov</a:t>
            </a:r>
            <a:r>
              <a:rPr lang="en-US" sz="900" dirty="0" smtClean="0"/>
              <a:t>/activity/methods/seismic/</a:t>
            </a:r>
            <a:r>
              <a:rPr lang="en-US" sz="900" dirty="0" err="1" smtClean="0"/>
              <a:t>signatures.php</a:t>
            </a:r>
            <a:r>
              <a:rPr lang="en-US" sz="900" dirty="0" smtClean="0"/>
              <a:t>.  Seismograms from Brantley and </a:t>
            </a:r>
            <a:r>
              <a:rPr lang="en-US" sz="900" dirty="0" err="1" smtClean="0"/>
              <a:t>Topinka</a:t>
            </a:r>
            <a:r>
              <a:rPr lang="en-US" sz="900" dirty="0" smtClean="0"/>
              <a:t>, 1984, “Volcanic Studies at the David A. Johnston Cascade Volcano Observatory”.  Earthquake Information Bulletin, March-April 1984, v.16, n.2  http://</a:t>
            </a:r>
            <a:r>
              <a:rPr lang="en-US" sz="900" dirty="0" err="1" smtClean="0"/>
              <a:t>vulcan.wr.usgs.gov</a:t>
            </a:r>
            <a:r>
              <a:rPr lang="en-US" sz="900" dirty="0" smtClean="0"/>
              <a:t>/Volcanoes/MSH/Publications/EIB84/EIB84.html  Retrieved 13 December 2011.</a:t>
            </a:r>
          </a:p>
          <a:p>
            <a:r>
              <a:rPr lang="en-US" sz="900" dirty="0" smtClean="0"/>
              <a:t>Image of seismometer from Tyson, P.  2000.  NOVA Online “Can We Predict Eruptions?”  http://</a:t>
            </a:r>
            <a:r>
              <a:rPr lang="en-US" sz="900" dirty="0" err="1" smtClean="0"/>
              <a:t>www.pbs.org</a:t>
            </a:r>
            <a:r>
              <a:rPr lang="en-US" sz="900" dirty="0" smtClean="0"/>
              <a:t>/</a:t>
            </a:r>
            <a:r>
              <a:rPr lang="en-US" sz="900" dirty="0" err="1" smtClean="0"/>
              <a:t>wgbh</a:t>
            </a:r>
            <a:r>
              <a:rPr lang="en-US" sz="900" dirty="0" smtClean="0"/>
              <a:t>/nova/</a:t>
            </a:r>
            <a:r>
              <a:rPr lang="en-US" sz="900" dirty="0" err="1" smtClean="0"/>
              <a:t>vesuvius</a:t>
            </a:r>
            <a:r>
              <a:rPr lang="en-US" sz="900" dirty="0" smtClean="0"/>
              <a:t>/images/predict23.jpeg  Retrieved 14 December 2011.</a:t>
            </a:r>
          </a:p>
          <a:p>
            <a:r>
              <a:rPr lang="en-US" sz="900" dirty="0" smtClean="0"/>
              <a:t>Linked seismogram from USGS Cascade Volcano Observatory Photo Archives:  Mount St. Helens, Washington:  Volcano and Hydrologic Monitoring Images, 1980-2004.  http://</a:t>
            </a:r>
            <a:r>
              <a:rPr lang="en-US" sz="900" dirty="0" err="1" smtClean="0"/>
              <a:t>vulcan.wr.usgs.gov</a:t>
            </a:r>
            <a:r>
              <a:rPr lang="en-US" sz="900" dirty="0" smtClean="0"/>
              <a:t>/</a:t>
            </a:r>
            <a:r>
              <a:rPr lang="en-US" sz="900" dirty="0" err="1" smtClean="0"/>
              <a:t>Imgs</a:t>
            </a:r>
            <a:r>
              <a:rPr lang="en-US" sz="900" dirty="0" smtClean="0"/>
              <a:t>/Jpg/MSH/Seismicity/MSH80_seismogram_RAN_harmonic_tremor_04-02-80_med.jpg  Retrieved 2 January 2012.</a:t>
            </a:r>
            <a:endParaRPr lang="en-US" sz="900"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19</a:t>
            </a:fld>
            <a:endParaRPr lang="en-US" dirty="0"/>
          </a:p>
        </p:txBody>
      </p:sp>
      <p:sp>
        <p:nvSpPr>
          <p:cNvPr id="7" name="Slide Image Placeholder 6"/>
          <p:cNvSpPr>
            <a:spLocks noGrp="1" noRot="1" noChangeAspect="1"/>
          </p:cNvSpPr>
          <p:nvPr>
            <p:ph type="sldImg"/>
          </p:nvPr>
        </p:nvSpPr>
        <p:spPr>
          <a:xfrm>
            <a:off x="90874" y="261401"/>
            <a:ext cx="5640335" cy="4230251"/>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Notes Placeholder 2"/>
          <p:cNvSpPr>
            <a:spLocks noGrp="1"/>
          </p:cNvSpPr>
          <p:nvPr>
            <p:ph type="body" idx="1"/>
          </p:nvPr>
        </p:nvSpPr>
        <p:spPr/>
        <p:txBody>
          <a:bodyPr/>
          <a:lstStyle/>
          <a:p>
            <a:r>
              <a:rPr lang="en-US" dirty="0" smtClean="0"/>
              <a:t>This slide organizes the presentation, which uses Mount St. Helens as a well-monitored example of many forms of volcanic activity.  You will see photos of Mount St. Helens and, in some cases, for comparison, photos from Yellowstone National Park.</a:t>
            </a:r>
          </a:p>
          <a:p>
            <a:pPr lvl="1"/>
            <a:endParaRPr lang="en-US" dirty="0" smtClean="0"/>
          </a:p>
          <a:p>
            <a:r>
              <a:rPr lang="en-US" dirty="0" smtClean="0"/>
              <a:t>The picture is of a scientist monitoring gases given off by Mount St. Helens 6 July 2011.  He is taking photographs using ultraviolet light (instead of visible light) to detect sulfur dioxide (SO2), which absorbs ultraviolet light.  The presence of SO2 is frequently a clue that magma is actively rising.  </a:t>
            </a:r>
          </a:p>
          <a:p>
            <a:pPr lvl="1"/>
            <a:endParaRPr lang="en-US" dirty="0" smtClean="0"/>
          </a:p>
          <a:p>
            <a:r>
              <a:rPr lang="en-US" dirty="0" smtClean="0"/>
              <a:t>Photo by Werner, C.  2011.  USGS Volcano Hazards Program:  “Postcards from the Field.”  http://</a:t>
            </a:r>
            <a:r>
              <a:rPr lang="en-US" dirty="0" err="1" smtClean="0"/>
              <a:t>volcanoes.usgs.gov</a:t>
            </a:r>
            <a:r>
              <a:rPr lang="en-US" dirty="0" smtClean="0"/>
              <a:t>/about/postcards/</a:t>
            </a:r>
            <a:r>
              <a:rPr lang="en-US" dirty="0" err="1" smtClean="0"/>
              <a:t>index.php#MSHgas</a:t>
            </a:r>
            <a:r>
              <a:rPr lang="en-US" dirty="0" smtClean="0"/>
              <a:t>  Retrieved15 December 2011.</a:t>
            </a:r>
            <a:endParaRPr lang="en-US" dirty="0"/>
          </a:p>
        </p:txBody>
      </p:sp>
      <p:sp>
        <p:nvSpPr>
          <p:cNvPr id="18436" name="Slide Number Placeholder 3"/>
          <p:cNvSpPr>
            <a:spLocks noGrp="1"/>
          </p:cNvSpPr>
          <p:nvPr>
            <p:ph type="sldNum" sz="quarter" idx="5"/>
          </p:nvPr>
        </p:nvSpPr>
        <p:spPr/>
        <p:txBody>
          <a:bodyPr/>
          <a:lstStyle/>
          <a:p>
            <a:fld id="{D4D96C02-B492-C241-8462-C1ACE5684563}" type="slidenum">
              <a:rPr lang="en-US" smtClean="0"/>
              <a:pPr/>
              <a:t>2</a:t>
            </a:fld>
            <a:endParaRPr lang="en-US"/>
          </a:p>
        </p:txBody>
      </p:sp>
      <p:sp>
        <p:nvSpPr>
          <p:cNvPr id="4" name="Slide Image Placeholder 3"/>
          <p:cNvSpPr>
            <a:spLocks noGrp="1" noRot="1" noChangeAspect="1"/>
          </p:cNvSpPr>
          <p:nvPr>
            <p:ph type="sldImg"/>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Scientists can tell where Mt. St. Helens’ magma source is by looking at its pattern of earthquakes.  Each dot represents the focus of an earthquake—where it originated.   Where they are clustered, we assume there is a body of magma.  Different colored dots represent magnitude.  The vertical scale in this image is the same as the horizontal scale.</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20</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In this graph, the upper jagged line represents the number of earthquakes with a magnitude greater than 3.4.  The bottom line (where the graph is filled in with black) shows earthquakes with a magnitude greater than 4.0.  The short vertical lines show when there were harmonic tremors.  This data was collected at the Newport, OR observatory, 360 km away from the volcano.  </a:t>
            </a:r>
          </a:p>
          <a:p>
            <a:endParaRPr lang="en-US" dirty="0" smtClean="0"/>
          </a:p>
          <a:p>
            <a:r>
              <a:rPr lang="en-US" dirty="0" smtClean="0"/>
              <a:t>Between March 1980 and May 1980 an average of ten magnitude 3.5 or greater earthquakes were recorded per day at Mt. St. Helens.  Swarms of hundreds of smaller earthquakes occurred daily.  Earthquakes continue to be common at Mt. St. Helens since dome rebuilding began in 2004.</a:t>
            </a:r>
          </a:p>
          <a:p>
            <a:endParaRPr lang="en-US" dirty="0" smtClean="0"/>
          </a:p>
          <a:p>
            <a:endParaRPr lang="en-US" dirty="0" smtClean="0"/>
          </a:p>
          <a:p>
            <a:r>
              <a:rPr lang="en-US" dirty="0" smtClean="0"/>
              <a:t>Image from Smithsonian National Museum of Natural History. (</a:t>
            </a:r>
            <a:r>
              <a:rPr lang="en-US" dirty="0" err="1" smtClean="0"/>
              <a:t>n.d.</a:t>
            </a:r>
            <a:r>
              <a:rPr lang="en-US" dirty="0" smtClean="0"/>
              <a:t>) “Global Volcanism Program: St. Helens Index of Monthly Reports”.   http://</a:t>
            </a:r>
            <a:r>
              <a:rPr lang="en-US" dirty="0" err="1" smtClean="0"/>
              <a:t>www.volcano.si.edu</a:t>
            </a:r>
            <a:r>
              <a:rPr lang="en-US" dirty="0" smtClean="0"/>
              <a:t>/world/</a:t>
            </a:r>
            <a:r>
              <a:rPr lang="en-US" dirty="0" err="1" smtClean="0"/>
              <a:t>volcano.cfm?vnum</a:t>
            </a:r>
            <a:r>
              <a:rPr lang="en-US" dirty="0" smtClean="0"/>
              <a:t>=1201-05-&amp;</a:t>
            </a:r>
            <a:r>
              <a:rPr lang="en-US" dirty="0" err="1" smtClean="0"/>
              <a:t>volpage</a:t>
            </a:r>
            <a:r>
              <a:rPr lang="en-US" dirty="0" smtClean="0"/>
              <a:t>=var#sean_0509  Retrieved 15 December 2011.</a:t>
            </a:r>
          </a:p>
          <a:p>
            <a:pPr lvl="1"/>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21</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p>
            <a:fld id="{1693F1F6-C22E-5D44-9903-6BAC28148F06}" type="slidenum">
              <a:rPr lang="en-US" smtClean="0"/>
              <a:pPr/>
              <a:t>22</a:t>
            </a:fld>
            <a:endParaRPr lang="en-US"/>
          </a:p>
        </p:txBody>
      </p:sp>
      <p:sp>
        <p:nvSpPr>
          <p:cNvPr id="44036" name="Rectangle 3"/>
          <p:cNvSpPr>
            <a:spLocks noGrp="1" noChangeArrowheads="1"/>
          </p:cNvSpPr>
          <p:nvPr>
            <p:ph type="body" idx="1"/>
          </p:nvPr>
        </p:nvSpPr>
        <p:spPr>
          <a:xfrm>
            <a:off x="5773611" y="235165"/>
            <a:ext cx="3282422" cy="6410219"/>
          </a:xfrm>
        </p:spPr>
        <p:txBody>
          <a:bodyPr/>
          <a:lstStyle/>
          <a:p>
            <a:r>
              <a:rPr lang="en-US" dirty="0" smtClean="0"/>
              <a:t>Volcanoes change shape before, during, and after eruptions.  They inflate (bulge) and deflate (sink) from trapped and pressurized gases or fluids.  </a:t>
            </a:r>
          </a:p>
          <a:p>
            <a:r>
              <a:rPr lang="en-US" dirty="0" smtClean="0"/>
              <a:t>Scientists measure changes in the ground surface as well as monitor gas emissions and the patterns of earthquakes.  Deformation can be a sign that magma is rising.</a:t>
            </a:r>
          </a:p>
          <a:p>
            <a:endParaRPr lang="en-US" dirty="0" smtClean="0"/>
          </a:p>
          <a:p>
            <a:r>
              <a:rPr lang="en-US" dirty="0" smtClean="0"/>
              <a:t>This image is of Yellowstone.  A satellite collected the data by using a relatively new technique called </a:t>
            </a:r>
            <a:r>
              <a:rPr lang="en-US" dirty="0" err="1" smtClean="0"/>
              <a:t>Interferometric</a:t>
            </a:r>
            <a:r>
              <a:rPr lang="en-US" dirty="0" smtClean="0"/>
              <a:t> Synthetic Aperture Radar, or </a:t>
            </a:r>
            <a:r>
              <a:rPr lang="en-US" dirty="0" err="1" smtClean="0"/>
              <a:t>InSAR</a:t>
            </a:r>
            <a:r>
              <a:rPr lang="en-US" dirty="0" smtClean="0"/>
              <a:t>.  Computers compare two radar images of the area taken at different times and show changes in elevation with the colors you see.  This image shows changes between 1996 and 2000.</a:t>
            </a:r>
          </a:p>
          <a:p>
            <a:endParaRPr lang="en-US" dirty="0" smtClean="0"/>
          </a:p>
          <a:p>
            <a:r>
              <a:rPr lang="en-US" dirty="0" smtClean="0"/>
              <a:t>The colored rings represent uplift—each set of colored bands from red to violet reflects 28 mm of uplift.  Count how many bands of color you see and determine how much uplift occurred between 1996 and 2000. </a:t>
            </a:r>
          </a:p>
          <a:p>
            <a:pPr lvl="1"/>
            <a:endParaRPr lang="en-US" dirty="0" smtClean="0"/>
          </a:p>
          <a:p>
            <a:r>
              <a:rPr lang="en-US" dirty="0" smtClean="0"/>
              <a:t>The black dotted line marks the caldera boundary.  Yellow triangles mark permanent GPS stations.  White dots and circles show the epicenters of earthquakes between 1996 and 2000. </a:t>
            </a:r>
            <a:br>
              <a:rPr lang="en-US" dirty="0" smtClean="0"/>
            </a:br>
            <a:endParaRPr lang="en-US" sz="1000" dirty="0" smtClean="0"/>
          </a:p>
          <a:p>
            <a:r>
              <a:rPr lang="en-US" sz="1000" dirty="0" smtClean="0"/>
              <a:t>Image from USGS Fact Sheet 100-03.  2004. “Tracking Changes in Yellowstone's Restless Volcanic System.” http://</a:t>
            </a:r>
            <a:r>
              <a:rPr lang="en-US" sz="1000" dirty="0" err="1" smtClean="0"/>
              <a:t>pubs.usgs.gov</a:t>
            </a:r>
            <a:r>
              <a:rPr lang="en-US" sz="1000" dirty="0" smtClean="0"/>
              <a:t>/</a:t>
            </a:r>
            <a:r>
              <a:rPr lang="en-US" sz="1000" dirty="0" err="1" smtClean="0"/>
              <a:t>fs</a:t>
            </a:r>
            <a:r>
              <a:rPr lang="en-US" sz="1000" dirty="0" smtClean="0"/>
              <a:t>/fs100-03/  </a:t>
            </a:r>
            <a:r>
              <a:rPr lang="en-US" sz="1000" dirty="0" smtClean="0">
                <a:sym typeface="Arial" pitchFamily="-107" charset="0"/>
              </a:rPr>
              <a:t>Retrieved 27 December 2011.</a:t>
            </a:r>
            <a:endParaRPr lang="en-US" sz="1000" dirty="0" smtClean="0"/>
          </a:p>
        </p:txBody>
      </p:sp>
      <p:sp>
        <p:nvSpPr>
          <p:cNvPr id="4" name="Slide Image Placeholder 3"/>
          <p:cNvSpPr>
            <a:spLocks noGrp="1" noRot="1" noChangeAspect="1"/>
          </p:cNvSpPr>
          <p:nvPr>
            <p:ph type="sldImg"/>
          </p:nvPr>
        </p:nvSpPr>
        <p:spPr>
          <a:xfrm>
            <a:off x="90874" y="261401"/>
            <a:ext cx="5687368" cy="4265526"/>
          </a:xfr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Deformation is also measured on the ground using:</a:t>
            </a:r>
          </a:p>
          <a:p>
            <a:r>
              <a:rPr lang="en-US" dirty="0" smtClean="0"/>
              <a:t> </a:t>
            </a:r>
          </a:p>
          <a:p>
            <a:pPr lvl="1"/>
            <a:r>
              <a:rPr lang="en-US" dirty="0" err="1" smtClean="0"/>
              <a:t>Tiltmeters</a:t>
            </a:r>
            <a:r>
              <a:rPr lang="en-US" dirty="0" smtClean="0"/>
              <a:t> which work like a carpenter’s level and can be left in place; </a:t>
            </a:r>
          </a:p>
          <a:p>
            <a:pPr lvl="1"/>
            <a:r>
              <a:rPr lang="en-US" dirty="0" smtClean="0"/>
              <a:t>Global Positioning Systems which use satellites to triangulate the position of a GPS receiver; and </a:t>
            </a:r>
          </a:p>
          <a:p>
            <a:pPr lvl="1"/>
            <a:r>
              <a:rPr lang="en-US" dirty="0" smtClean="0"/>
              <a:t>Leveling Surveys in which scientists use survey equipment to measure position and then return periodically to make additional measurements.</a:t>
            </a:r>
          </a:p>
          <a:p>
            <a:endParaRPr lang="en-US" dirty="0" smtClean="0"/>
          </a:p>
          <a:p>
            <a:r>
              <a:rPr lang="en-US" dirty="0" smtClean="0"/>
              <a:t>The right-hand photo is a permanent GPS site in Yellowstone.  The left-hand one is a </a:t>
            </a:r>
            <a:r>
              <a:rPr lang="en-US" dirty="0" err="1" smtClean="0"/>
              <a:t>tiltmeter</a:t>
            </a:r>
            <a:r>
              <a:rPr lang="en-US" dirty="0" smtClean="0"/>
              <a:t> site on crater floor of Mount St. Helens.</a:t>
            </a:r>
          </a:p>
          <a:p>
            <a:endParaRPr lang="en-US" dirty="0" smtClean="0"/>
          </a:p>
          <a:p>
            <a:r>
              <a:rPr lang="en-US" sz="1000" dirty="0" smtClean="0"/>
              <a:t>Right-hand photo from </a:t>
            </a:r>
            <a:r>
              <a:rPr lang="en-US" sz="1000" dirty="0" err="1" smtClean="0"/>
              <a:t>Puskas</a:t>
            </a:r>
            <a:r>
              <a:rPr lang="en-US" sz="1000" dirty="0" smtClean="0"/>
              <a:t>, C. USGS Fact Sheet 100-03.  2004. “Tracking Changes in Yellowstone's Restless Volcanic System”.  http://</a:t>
            </a:r>
            <a:r>
              <a:rPr lang="en-US" sz="1000" dirty="0" err="1" smtClean="0"/>
              <a:t>pubs.usgs.gov</a:t>
            </a:r>
            <a:r>
              <a:rPr lang="en-US" sz="1000" dirty="0" smtClean="0"/>
              <a:t>/</a:t>
            </a:r>
            <a:r>
              <a:rPr lang="en-US" sz="1000" dirty="0" err="1" smtClean="0"/>
              <a:t>fs</a:t>
            </a:r>
            <a:r>
              <a:rPr lang="en-US" sz="1000" dirty="0" smtClean="0"/>
              <a:t>/fs100-03/  </a:t>
            </a:r>
            <a:r>
              <a:rPr lang="en-US" sz="1000" dirty="0" smtClean="0">
                <a:sym typeface="Arial" pitchFamily="-107" charset="0"/>
              </a:rPr>
              <a:t>Retrieved 27 December 2011.</a:t>
            </a:r>
            <a:endParaRPr lang="en-US" sz="1000" dirty="0" smtClean="0"/>
          </a:p>
          <a:p>
            <a:endParaRPr lang="en-US" sz="1000" dirty="0" smtClean="0"/>
          </a:p>
          <a:p>
            <a:r>
              <a:rPr lang="en-US" sz="1000" dirty="0" err="1" smtClean="0"/>
              <a:t>Lefthand</a:t>
            </a:r>
            <a:r>
              <a:rPr lang="en-US" sz="1000" dirty="0" smtClean="0"/>
              <a:t> photo by Brantley, S.R. 1982.  USGS Volcano Hazards Program: “</a:t>
            </a:r>
            <a:r>
              <a:rPr lang="en-US" sz="1000" dirty="0" err="1" smtClean="0"/>
              <a:t>Tiltmeters</a:t>
            </a:r>
            <a:r>
              <a:rPr lang="en-US" sz="1000" dirty="0" smtClean="0"/>
              <a:t> help scientists predict eruptions at Mount St. Helens”.  http://</a:t>
            </a:r>
            <a:r>
              <a:rPr lang="en-US" sz="1000" dirty="0" err="1" smtClean="0"/>
              <a:t>volcanoes.usgs.gov</a:t>
            </a:r>
            <a:r>
              <a:rPr lang="en-US" sz="1000" dirty="0" smtClean="0"/>
              <a:t>/activity/methods/deformation/tilt/</a:t>
            </a:r>
            <a:r>
              <a:rPr lang="en-US" sz="1000" dirty="0" err="1" smtClean="0"/>
              <a:t>msh.php</a:t>
            </a:r>
            <a:r>
              <a:rPr lang="en-US" sz="1000" dirty="0" smtClean="0"/>
              <a:t>  Retrieved 15 December 2011.</a:t>
            </a:r>
          </a:p>
        </p:txBody>
      </p:sp>
      <p:sp>
        <p:nvSpPr>
          <p:cNvPr id="4" name="Slide Number Placeholder 3"/>
          <p:cNvSpPr>
            <a:spLocks noGrp="1"/>
          </p:cNvSpPr>
          <p:nvPr>
            <p:ph type="sldNum" sz="quarter" idx="10"/>
          </p:nvPr>
        </p:nvSpPr>
        <p:spPr/>
        <p:txBody>
          <a:bodyPr/>
          <a:lstStyle/>
          <a:p>
            <a:fld id="{708769C6-A2F5-E046-92B5-8CA2E5520FEC}" type="slidenum">
              <a:rPr lang="en-US" smtClean="0"/>
              <a:pPr/>
              <a:t>23</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This graph shows the outward displacement of four spots on the north side of Mount St. Helens.  Rates of displacement were 1.5 to 2 meters per day.  Between March 1980 and May 1980, Mount St. </a:t>
            </a:r>
            <a:r>
              <a:rPr lang="en-US" dirty="0" err="1" smtClean="0"/>
              <a:t>Helens’s</a:t>
            </a:r>
            <a:r>
              <a:rPr lang="en-US" dirty="0" smtClean="0"/>
              <a:t> north flank bulged as much as 60 meters.  After an earthquake, this deformation gave way in a huge landslide that induced the pyroclastic flow, volcanic mudflow and ash eruption of 18 May1980.</a:t>
            </a:r>
          </a:p>
          <a:p>
            <a:endParaRPr lang="en-US" dirty="0" smtClean="0"/>
          </a:p>
          <a:p>
            <a:r>
              <a:rPr lang="en-US" dirty="0" smtClean="0"/>
              <a:t>Image from Smithsonian National Museum of Natural History. (</a:t>
            </a:r>
            <a:r>
              <a:rPr lang="en-US" dirty="0" err="1" smtClean="0"/>
              <a:t>n.d.</a:t>
            </a:r>
            <a:r>
              <a:rPr lang="en-US" dirty="0" smtClean="0"/>
              <a:t>) Global Volcanism Program:” St. Helens Index of Monthly Reports”.   http://</a:t>
            </a:r>
            <a:r>
              <a:rPr lang="en-US" dirty="0" err="1" smtClean="0"/>
              <a:t>www.volcano.si.edu</a:t>
            </a:r>
            <a:r>
              <a:rPr lang="en-US" dirty="0" smtClean="0"/>
              <a:t>/world/</a:t>
            </a:r>
            <a:r>
              <a:rPr lang="en-US" dirty="0" err="1" smtClean="0"/>
              <a:t>volcano.cfm?vnum</a:t>
            </a:r>
            <a:r>
              <a:rPr lang="en-US" dirty="0" smtClean="0"/>
              <a:t>=1201-05-&amp;</a:t>
            </a:r>
            <a:r>
              <a:rPr lang="en-US" dirty="0" err="1" smtClean="0"/>
              <a:t>volpage</a:t>
            </a:r>
            <a:r>
              <a:rPr lang="en-US" dirty="0" smtClean="0"/>
              <a:t>=var#sean_0509  Retrieved 15 December 2011.</a:t>
            </a:r>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24</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Even though scientists could not predict the exact moment Mount St. Helens would erupt, they saved lives by predicting that it would erupt.</a:t>
            </a:r>
          </a:p>
          <a:p>
            <a:endParaRPr lang="en-US" dirty="0" smtClean="0"/>
          </a:p>
          <a:p>
            <a:r>
              <a:rPr lang="en-US" dirty="0" smtClean="0"/>
              <a:t>This house was on the South Fork of the Toutle River in the evacuation zone of Mount St. Helens when the volcano became active again.  The debris is from a mudflow that traveled down the river already choked with trees and sediment.  </a:t>
            </a:r>
          </a:p>
          <a:p>
            <a:endParaRPr lang="en-US" dirty="0" smtClean="0"/>
          </a:p>
          <a:p>
            <a:r>
              <a:rPr lang="en-US" dirty="0" smtClean="0"/>
              <a:t>The symbols are a standardized warning system for the ground and for the air created by the USGS. </a:t>
            </a:r>
          </a:p>
          <a:p>
            <a:endParaRPr lang="en-US" dirty="0" smtClean="0"/>
          </a:p>
          <a:p>
            <a:r>
              <a:rPr lang="en-US" dirty="0" smtClean="0"/>
              <a:t>Photo from USGS. </a:t>
            </a:r>
            <a:r>
              <a:rPr lang="en-US" dirty="0" err="1" smtClean="0"/>
              <a:t>Topinka</a:t>
            </a:r>
            <a:r>
              <a:rPr lang="en-US" dirty="0" smtClean="0"/>
              <a:t>, L. 1981.  Mount St. Helens, Washington: “A General Slide Set”.  http://</a:t>
            </a:r>
            <a:r>
              <a:rPr lang="en-US" dirty="0" err="1" smtClean="0"/>
              <a:t>vulcan.wr.usgs.gov</a:t>
            </a:r>
            <a:r>
              <a:rPr lang="en-US" dirty="0" smtClean="0"/>
              <a:t>/Volcanoes/MSH/</a:t>
            </a:r>
            <a:r>
              <a:rPr lang="en-US" dirty="0" err="1" smtClean="0"/>
              <a:t>SlideSet</a:t>
            </a:r>
            <a:r>
              <a:rPr lang="en-US" dirty="0" smtClean="0"/>
              <a:t>/</a:t>
            </a:r>
            <a:r>
              <a:rPr lang="en-US" dirty="0" err="1" smtClean="0"/>
              <a:t>ljt_slideset.html</a:t>
            </a:r>
            <a:r>
              <a:rPr lang="en-US" dirty="0" smtClean="0"/>
              <a:t>  Retrieved 15 December 2011.</a:t>
            </a:r>
          </a:p>
          <a:p>
            <a:endParaRPr lang="en-US" dirty="0" smtClean="0"/>
          </a:p>
          <a:p>
            <a:r>
              <a:rPr lang="en-US" dirty="0" smtClean="0"/>
              <a:t>Icons are from USGS Volcanic Activity Alert-Notification System.  http://</a:t>
            </a:r>
            <a:r>
              <a:rPr lang="en-US" dirty="0" err="1" smtClean="0"/>
              <a:t>volcanoes.usgs.gov</a:t>
            </a:r>
            <a:r>
              <a:rPr lang="en-US" dirty="0" smtClean="0"/>
              <a:t>/activity/</a:t>
            </a:r>
            <a:r>
              <a:rPr lang="en-US" dirty="0" err="1" smtClean="0"/>
              <a:t>alertsystem</a:t>
            </a:r>
            <a:r>
              <a:rPr lang="en-US" dirty="0" smtClean="0"/>
              <a:t>/</a:t>
            </a:r>
            <a:r>
              <a:rPr lang="en-US" dirty="0" err="1" smtClean="0"/>
              <a:t>icons.php</a:t>
            </a:r>
            <a:r>
              <a:rPr lang="en-US" dirty="0" smtClean="0"/>
              <a:t>  Retrieved 15 December 2011.</a:t>
            </a:r>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25</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08769C6-A2F5-E046-92B5-8CA2E5520FEC}" type="slidenum">
              <a:rPr lang="en-US" smtClean="0"/>
              <a:pPr/>
              <a:t>26</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Notes Placeholder 2"/>
          <p:cNvSpPr>
            <a:spLocks noGrp="1"/>
          </p:cNvSpPr>
          <p:nvPr>
            <p:ph type="body" idx="1"/>
          </p:nvPr>
        </p:nvSpPr>
        <p:spPr/>
        <p:txBody>
          <a:bodyPr/>
          <a:lstStyle/>
          <a:p>
            <a:r>
              <a:rPr lang="en-US" dirty="0" smtClean="0"/>
              <a:t>Image from USGS. 2002. Volcano Hazards Program:  “How We Monitor Volcanoes”.   http://</a:t>
            </a:r>
            <a:r>
              <a:rPr lang="en-US" dirty="0" err="1" smtClean="0"/>
              <a:t>volcanoes.usgs.gov</a:t>
            </a:r>
            <a:r>
              <a:rPr lang="en-US" dirty="0" smtClean="0"/>
              <a:t>/activity/methods/</a:t>
            </a:r>
            <a:r>
              <a:rPr lang="en-US" dirty="0" err="1" smtClean="0"/>
              <a:t>index.php</a:t>
            </a:r>
            <a:r>
              <a:rPr lang="en-US" dirty="0" smtClean="0"/>
              <a:t>  Retrieved 1 January 2012.</a:t>
            </a:r>
          </a:p>
          <a:p>
            <a:endParaRPr lang="en-US" dirty="0"/>
          </a:p>
        </p:txBody>
      </p:sp>
      <p:sp>
        <p:nvSpPr>
          <p:cNvPr id="20484" name="Slide Number Placeholder 3"/>
          <p:cNvSpPr>
            <a:spLocks noGrp="1"/>
          </p:cNvSpPr>
          <p:nvPr>
            <p:ph type="sldNum" sz="quarter" idx="5"/>
          </p:nvPr>
        </p:nvSpPr>
        <p:spPr/>
        <p:txBody>
          <a:bodyPr/>
          <a:lstStyle/>
          <a:p>
            <a:fld id="{77011420-BFB7-8140-9404-C268BF91496D}" type="slidenum">
              <a:rPr lang="en-US" smtClean="0"/>
              <a:pPr/>
              <a:t>3</a:t>
            </a:fld>
            <a:endParaRPr lang="en-US"/>
          </a:p>
        </p:txBody>
      </p:sp>
      <p:sp>
        <p:nvSpPr>
          <p:cNvPr id="4" name="Slide Image Placeholder 3"/>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All of the five volcano observatories are partnerships between the United States Geological Survey (USGS) and other organizations.  </a:t>
            </a:r>
          </a:p>
          <a:p>
            <a:endParaRPr lang="en-US" dirty="0" smtClean="0"/>
          </a:p>
          <a:p>
            <a:pPr lvl="1"/>
            <a:r>
              <a:rPr lang="en-US" dirty="0" smtClean="0"/>
              <a:t>Alaska (AVO) </a:t>
            </a:r>
          </a:p>
          <a:p>
            <a:pPr lvl="1"/>
            <a:r>
              <a:rPr lang="en-US" dirty="0" smtClean="0"/>
              <a:t>Hawaii (HVO)</a:t>
            </a:r>
          </a:p>
          <a:p>
            <a:pPr lvl="1"/>
            <a:r>
              <a:rPr lang="en-US" dirty="0" smtClean="0"/>
              <a:t>Cascades, WA (CVO)</a:t>
            </a:r>
          </a:p>
          <a:p>
            <a:pPr lvl="1"/>
            <a:r>
              <a:rPr lang="en-US" dirty="0" smtClean="0"/>
              <a:t>Long Valley, CA (LVO)</a:t>
            </a:r>
          </a:p>
          <a:p>
            <a:pPr lvl="1"/>
            <a:r>
              <a:rPr lang="en-US" dirty="0" smtClean="0"/>
              <a:t>Yellowstone, MT (YVO)</a:t>
            </a:r>
          </a:p>
          <a:p>
            <a:endParaRPr lang="en-US" dirty="0" smtClean="0"/>
          </a:p>
          <a:p>
            <a:r>
              <a:rPr lang="en-US" dirty="0" smtClean="0"/>
              <a:t>YVO is a partnership among the USGS, Yellowstone National Park, and the University of Utah. </a:t>
            </a:r>
          </a:p>
          <a:p>
            <a:endParaRPr lang="en-US" dirty="0" smtClean="0"/>
          </a:p>
          <a:p>
            <a:r>
              <a:rPr lang="en-US" dirty="0" smtClean="0"/>
              <a:t>The photo is of an engineer installing a radio antenna in a tree. </a:t>
            </a:r>
          </a:p>
          <a:p>
            <a:endParaRPr lang="en-US" dirty="0" smtClean="0"/>
          </a:p>
          <a:p>
            <a:r>
              <a:rPr lang="en-US" dirty="0" smtClean="0"/>
              <a:t>Photo by Dave </a:t>
            </a:r>
            <a:r>
              <a:rPr lang="en-US" dirty="0" err="1" smtClean="0"/>
              <a:t>Drobeck</a:t>
            </a:r>
            <a:r>
              <a:rPr lang="en-US" dirty="0" smtClean="0"/>
              <a:t>, University of Utah. 2001.  http://</a:t>
            </a:r>
            <a:r>
              <a:rPr lang="en-US" dirty="0" err="1" smtClean="0"/>
              <a:t>volcanoes.usgs.gov</a:t>
            </a:r>
            <a:r>
              <a:rPr lang="en-US" dirty="0" smtClean="0"/>
              <a:t>/</a:t>
            </a:r>
            <a:r>
              <a:rPr lang="en-US" dirty="0" err="1" smtClean="0"/>
              <a:t>yvo</a:t>
            </a:r>
            <a:r>
              <a:rPr lang="en-US" dirty="0" smtClean="0"/>
              <a:t>/images/gallery2/</a:t>
            </a:r>
            <a:r>
              <a:rPr lang="en-US" dirty="0" err="1" smtClean="0"/>
              <a:t>gallery_monitoring.php</a:t>
            </a:r>
            <a:r>
              <a:rPr lang="en-US" dirty="0" smtClean="0"/>
              <a:t>.  Retrieved 12 December 2011.</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4</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When Mount St. Helens erupted catastrophically 18 May 1980, scientists were already monitoring it extensively.  The map shows the kinds of instruments in place in mid-April of 1980. </a:t>
            </a:r>
          </a:p>
          <a:p>
            <a:endParaRPr lang="en-US" dirty="0" smtClean="0"/>
          </a:p>
          <a:p>
            <a:r>
              <a:rPr lang="en-US" dirty="0" smtClean="0"/>
              <a:t>The photo is of Mount St. Helens erupting 18 May 1980. USGS. </a:t>
            </a:r>
          </a:p>
          <a:p>
            <a:endParaRPr lang="en-US" dirty="0" smtClean="0"/>
          </a:p>
          <a:p>
            <a:r>
              <a:rPr lang="en-US" dirty="0" smtClean="0"/>
              <a:t>Map from Smithsonian National Museum of Natural History:  Global Volcanism Program: St. Helens Index of Monthly Reports.  http://</a:t>
            </a:r>
            <a:r>
              <a:rPr lang="en-US" dirty="0" err="1" smtClean="0"/>
              <a:t>www.volcano.si.edu</a:t>
            </a:r>
            <a:r>
              <a:rPr lang="en-US" dirty="0" smtClean="0"/>
              <a:t>/world/</a:t>
            </a:r>
            <a:r>
              <a:rPr lang="en-US" dirty="0" err="1" smtClean="0"/>
              <a:t>volcano.cfm?vnum</a:t>
            </a:r>
            <a:r>
              <a:rPr lang="en-US" dirty="0" smtClean="0"/>
              <a:t>=1201-05-&amp;</a:t>
            </a:r>
            <a:r>
              <a:rPr lang="en-US" dirty="0" err="1" smtClean="0"/>
              <a:t>volpage</a:t>
            </a:r>
            <a:r>
              <a:rPr lang="en-US" dirty="0" smtClean="0"/>
              <a:t>=var#sean_0509  Retrieved 12 December 2011.</a:t>
            </a:r>
          </a:p>
          <a:p>
            <a:endParaRPr lang="en-US" dirty="0" smtClean="0"/>
          </a:p>
          <a:p>
            <a:r>
              <a:rPr lang="en-US" dirty="0" smtClean="0"/>
              <a:t>Photo by Post, A. 1980.  http://</a:t>
            </a:r>
            <a:r>
              <a:rPr lang="en-US" dirty="0" err="1" smtClean="0"/>
              <a:t>vulcan.wr.usgs.gov</a:t>
            </a:r>
            <a:r>
              <a:rPr lang="en-US" dirty="0" smtClean="0"/>
              <a:t>/Volcanoes/MSH/</a:t>
            </a:r>
            <a:r>
              <a:rPr lang="en-US" dirty="0" err="1" smtClean="0"/>
              <a:t>SlideSet</a:t>
            </a:r>
            <a:r>
              <a:rPr lang="en-US" dirty="0" smtClean="0"/>
              <a:t>/</a:t>
            </a:r>
            <a:r>
              <a:rPr lang="en-US" dirty="0" err="1" smtClean="0"/>
              <a:t>ljt_slideset.html</a:t>
            </a:r>
            <a:r>
              <a:rPr lang="en-US" dirty="0" smtClean="0"/>
              <a:t>  Retrieved 12 December 2011.</a:t>
            </a:r>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5</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fld id="{5AC108F2-A6E9-7C4A-8240-0A360E6DC711}" type="slidenum">
              <a:rPr lang="en-US" smtClean="0"/>
              <a:pPr/>
              <a:t>6</a:t>
            </a:fld>
            <a:endParaRPr lang="en-US"/>
          </a:p>
        </p:txBody>
      </p:sp>
      <p:sp>
        <p:nvSpPr>
          <p:cNvPr id="24580" name="Rectangle 3"/>
          <p:cNvSpPr>
            <a:spLocks noGrp="1" noChangeArrowheads="1"/>
          </p:cNvSpPr>
          <p:nvPr>
            <p:ph type="body" idx="1"/>
          </p:nvPr>
        </p:nvSpPr>
        <p:spPr>
          <a:xfrm>
            <a:off x="5738334" y="235165"/>
            <a:ext cx="3317699" cy="6410219"/>
          </a:xfrm>
        </p:spPr>
        <p:txBody>
          <a:bodyPr/>
          <a:lstStyle/>
          <a:p>
            <a:r>
              <a:rPr lang="en-US" dirty="0" smtClean="0"/>
              <a:t>A common saying in modern geology is that “the present is the key to the past”.  It says that we study modern Earth processes to understand existing rocks and mountains that were the result of ancient Earth processes.  The saying is called the “Law of Uniformitarianism”. </a:t>
            </a:r>
          </a:p>
          <a:p>
            <a:endParaRPr lang="en-US" dirty="0" smtClean="0"/>
          </a:p>
          <a:p>
            <a:r>
              <a:rPr lang="en-US" dirty="0" smtClean="0"/>
              <a:t>In the reversed version on the slide, “the past is the key to the present”, we imply that understanding old volcanic eruptions can help us understand what might happen in the future.  By examining the eruption of Mount St. Helens and other volcanoes, we can better predict potential eruptions.  This and the next 18 slides show different aspects of volcanic eruptions.</a:t>
            </a:r>
          </a:p>
          <a:p>
            <a:endParaRPr lang="en-US" dirty="0" smtClean="0"/>
          </a:p>
          <a:p>
            <a:r>
              <a:rPr lang="en-US" dirty="0" smtClean="0"/>
              <a:t>Ash, gas, and steam eruptions occur when hot, pressurized, trapped gases or steam escape.  They are usually detected by surface earthquakes, elevated volcanic gas levels and visual plumes.  Before erupting explosively 18 May1980, Mt. St. Helens had many gas and steam eruptions like this one of steam, 4 April 1980.  The first eruption in this cycle was 27 March 1980.  Since 1980, Mt. St. Helens has continued to erupt steam occasionally.</a:t>
            </a:r>
          </a:p>
          <a:p>
            <a:endParaRPr lang="en-US" dirty="0" smtClean="0"/>
          </a:p>
          <a:p>
            <a:r>
              <a:rPr lang="en-US" sz="1000" dirty="0" smtClean="0"/>
              <a:t>Image from </a:t>
            </a:r>
            <a:r>
              <a:rPr lang="en-US" sz="1000" dirty="0" err="1" smtClean="0"/>
              <a:t>Haselhorst</a:t>
            </a:r>
            <a:r>
              <a:rPr lang="en-US" sz="1000" dirty="0" smtClean="0"/>
              <a:t>, C. 1980. National Park Service: Yellowstone Digital Slide File: </a:t>
            </a:r>
            <a:r>
              <a:rPr lang="en-US" sz="1000" dirty="0" err="1" smtClean="0"/>
              <a:t>Volcanics</a:t>
            </a:r>
            <a:r>
              <a:rPr lang="en-US" sz="1000" dirty="0" smtClean="0"/>
              <a:t>, Igneous:  10486.   http://</a:t>
            </a:r>
            <a:r>
              <a:rPr lang="en-US" sz="1000" dirty="0" err="1" smtClean="0"/>
              <a:t>www.nps.gov</a:t>
            </a:r>
            <a:r>
              <a:rPr lang="en-US" sz="1000" dirty="0" smtClean="0"/>
              <a:t>/features/yell/</a:t>
            </a:r>
            <a:r>
              <a:rPr lang="en-US" sz="1000" dirty="0" err="1" smtClean="0"/>
              <a:t>slidefile</a:t>
            </a:r>
            <a:r>
              <a:rPr lang="en-US" sz="1000" dirty="0" smtClean="0"/>
              <a:t>/geology/</a:t>
            </a:r>
            <a:r>
              <a:rPr lang="en-US" sz="1000" dirty="0" err="1" smtClean="0"/>
              <a:t>volcanicsigneous</a:t>
            </a:r>
            <a:r>
              <a:rPr lang="en-US" sz="1000" dirty="0" smtClean="0"/>
              <a:t>/Page-4.htm  Retrieved12 December 2011.</a:t>
            </a:r>
          </a:p>
        </p:txBody>
      </p:sp>
      <p:sp>
        <p:nvSpPr>
          <p:cNvPr id="4" name="Slide Image Placeholder 3"/>
          <p:cNvSpPr>
            <a:spLocks noGrp="1" noRot="1" noChangeAspect="1"/>
          </p:cNvSpPr>
          <p:nvPr>
            <p:ph type="sldImg"/>
          </p:nvPr>
        </p:nvSpPr>
        <p:spPr>
          <a:xfrm>
            <a:off x="90874" y="261401"/>
            <a:ext cx="5656012" cy="4242009"/>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Lava oozes or flows when magma rises to the surface and extrudes from fissures or vents.  It is usually accompanied by shallow earthquakes and is followed by elevated gas levels and heat measurements.  </a:t>
            </a:r>
          </a:p>
          <a:p>
            <a:endParaRPr lang="en-US" dirty="0" smtClean="0"/>
          </a:p>
          <a:p>
            <a:r>
              <a:rPr lang="en-US" dirty="0" smtClean="0"/>
              <a:t>In September of 2004, Mount St. Helens began erupting lava into its crater and slowly built a dome.  This image is of the lava dome during an eruption of the volcano 24 Ma y2005.  </a:t>
            </a:r>
          </a:p>
          <a:p>
            <a:endParaRPr lang="en-US" dirty="0" smtClean="0"/>
          </a:p>
          <a:p>
            <a:r>
              <a:rPr lang="en-US" dirty="0" smtClean="0"/>
              <a:t>Image from USGS, Cascade Volcano Observatory. National Park Service: Yellowstone Digital Slide File: </a:t>
            </a:r>
            <a:r>
              <a:rPr lang="en-US" dirty="0" err="1" smtClean="0"/>
              <a:t>Volcanics</a:t>
            </a:r>
            <a:r>
              <a:rPr lang="en-US" dirty="0" smtClean="0"/>
              <a:t>, Igneous:   18265d. http://</a:t>
            </a:r>
            <a:r>
              <a:rPr lang="en-US" dirty="0" err="1" smtClean="0"/>
              <a:t>www.nps.gov</a:t>
            </a:r>
            <a:r>
              <a:rPr lang="en-US" dirty="0" smtClean="0"/>
              <a:t>/archive/yell/</a:t>
            </a:r>
            <a:r>
              <a:rPr lang="en-US" dirty="0" err="1" smtClean="0"/>
              <a:t>slidefile</a:t>
            </a:r>
            <a:r>
              <a:rPr lang="en-US" dirty="0" smtClean="0"/>
              <a:t>/geology/</a:t>
            </a:r>
            <a:r>
              <a:rPr lang="en-US" dirty="0" err="1" smtClean="0"/>
              <a:t>volcanicsigneous</a:t>
            </a:r>
            <a:r>
              <a:rPr lang="en-US" dirty="0" smtClean="0"/>
              <a:t>/Page-8.htm  Retrieved 13 December 2011.</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7</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Map showing lava flows at Puʻu ʻŌʻō in Kīlauea’s East Rift Zone. The area of the flow as mapped on July 18, 2014 is shown in pink, while widening of the flow as of July 29, 2014 is shown in red. Older lava flows are distinguished by color: </a:t>
            </a:r>
          </a:p>
          <a:p>
            <a:r>
              <a:rPr lang="en-US" smtClean="0"/>
              <a:t>1983–1986 are shown in gray; </a:t>
            </a:r>
          </a:p>
          <a:p>
            <a:r>
              <a:rPr lang="en-US" smtClean="0"/>
              <a:t>1986–1992 are yellow; </a:t>
            </a:r>
          </a:p>
          <a:p>
            <a:r>
              <a:rPr lang="en-US" smtClean="0"/>
              <a:t>1992–2007 are tan;</a:t>
            </a:r>
          </a:p>
          <a:p>
            <a:r>
              <a:rPr lang="en-US" smtClean="0"/>
              <a:t>2007–2011 are pale orange; </a:t>
            </a:r>
          </a:p>
          <a:p>
            <a:r>
              <a:rPr lang="en-US" smtClean="0"/>
              <a:t>2011–2013 are very light tan; and </a:t>
            </a:r>
          </a:p>
          <a:p>
            <a:r>
              <a:rPr lang="en-US" smtClean="0"/>
              <a:t>2013–2014 are reddish orange. </a:t>
            </a:r>
          </a:p>
          <a:p>
            <a:endParaRPr lang="en-US" smtClean="0"/>
          </a:p>
          <a:p>
            <a:endParaRPr lang="en-US" smtClean="0"/>
          </a:p>
          <a:p>
            <a:endParaRPr lang="en-US" smtClean="0"/>
          </a:p>
          <a:p>
            <a:r>
              <a:rPr lang="en-US" smtClean="0"/>
              <a:t>Kilauea East Rift Zone Map July 29, 2014.  Accessed from U.S. Geological Hawaiian Volcano Observatory : Maps: Kilauea. 2015. http://hvo.wr.usgs.gov/maps/ Retrieved 23 February 2015</a:t>
            </a:r>
            <a:endParaRPr lang="en-US" dirty="0"/>
          </a:p>
        </p:txBody>
      </p:sp>
      <p:sp>
        <p:nvSpPr>
          <p:cNvPr id="4" name="Slide Number Placeholder 3"/>
          <p:cNvSpPr>
            <a:spLocks noGrp="1"/>
          </p:cNvSpPr>
          <p:nvPr>
            <p:ph type="sldNum" sz="quarter" idx="10"/>
          </p:nvPr>
        </p:nvSpPr>
        <p:spPr/>
        <p:txBody>
          <a:bodyPr/>
          <a:lstStyle/>
          <a:p>
            <a:fld id="{708769C6-A2F5-E046-92B5-8CA2E5520FEC}" type="slidenum">
              <a:rPr lang="en-US" smtClean="0"/>
              <a:pPr/>
              <a:t>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2494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fld id="{61B074B3-E6E9-F14E-8F8F-310B9E2820DC}" type="slidenum">
              <a:rPr lang="en-US" smtClean="0"/>
              <a:pPr/>
              <a:t>9</a:t>
            </a:fld>
            <a:endParaRPr lang="en-US"/>
          </a:p>
        </p:txBody>
      </p:sp>
      <p:sp>
        <p:nvSpPr>
          <p:cNvPr id="27652" name="Rectangle 3"/>
          <p:cNvSpPr>
            <a:spLocks noGrp="1" noChangeArrowheads="1"/>
          </p:cNvSpPr>
          <p:nvPr>
            <p:ph type="body" idx="1"/>
          </p:nvPr>
        </p:nvSpPr>
        <p:spPr>
          <a:xfrm>
            <a:off x="5997030" y="235165"/>
            <a:ext cx="3059004" cy="6410219"/>
          </a:xfrm>
        </p:spPr>
        <p:txBody>
          <a:bodyPr/>
          <a:lstStyle/>
          <a:p>
            <a:r>
              <a:rPr lang="en-US" sz="1100" dirty="0" smtClean="0"/>
              <a:t>Pyroclastic flows occur when superheated gases and solids flow down the flanks of a volcano--at rates of tens to hundreds of kilometers per hour.</a:t>
            </a:r>
          </a:p>
          <a:p>
            <a:endParaRPr lang="en-US" sz="1100" dirty="0" smtClean="0"/>
          </a:p>
          <a:p>
            <a:r>
              <a:rPr lang="en-US" sz="1100" dirty="0" smtClean="0"/>
              <a:t>Earthquakes and elevated gas levels can precede them.   However,  Mount St. </a:t>
            </a:r>
            <a:r>
              <a:rPr lang="en-US" sz="1100" dirty="0" err="1" smtClean="0"/>
              <a:t>Helens’s</a:t>
            </a:r>
            <a:r>
              <a:rPr lang="en-US" sz="1100" dirty="0" smtClean="0"/>
              <a:t> explosive eruption of 18 May 1980 was started by a landslide — triggered by an earthquake.  The eruption produced 17 or more pyroclastic flows.  The flows descended the north flank through the breach caused by the explosion, and they destroyed everything in their paths.</a:t>
            </a:r>
          </a:p>
          <a:p>
            <a:endParaRPr lang="en-US" sz="1100" dirty="0" smtClean="0"/>
          </a:p>
          <a:p>
            <a:r>
              <a:rPr lang="en-US" sz="1100" dirty="0" smtClean="0"/>
              <a:t>For more background on pyroclastic flows click on the picture.</a:t>
            </a:r>
          </a:p>
          <a:p>
            <a:endParaRPr lang="en-US" sz="1100" dirty="0" smtClean="0"/>
          </a:p>
          <a:p>
            <a:r>
              <a:rPr lang="en-US" sz="1100" dirty="0" smtClean="0"/>
              <a:t>The photo on the left is of a pyroclastic flow 7 August 1980 falling down the flank of Mount St. Helens.  The photo on the right is a pyroclastic flow deposit from an eruption 12 June 1980. The tongue of debris is ½ mile long. </a:t>
            </a:r>
          </a:p>
          <a:p>
            <a:endParaRPr lang="en-US" sz="1000" dirty="0" smtClean="0"/>
          </a:p>
          <a:p>
            <a:r>
              <a:rPr lang="en-US" sz="1000" dirty="0" err="1" smtClean="0"/>
              <a:t>Lefthand</a:t>
            </a:r>
            <a:r>
              <a:rPr lang="en-US" sz="1000" dirty="0" smtClean="0"/>
              <a:t> photo from USGS.  </a:t>
            </a:r>
            <a:r>
              <a:rPr lang="en-US" sz="1000" dirty="0" err="1" smtClean="0"/>
              <a:t>Lipman</a:t>
            </a:r>
            <a:r>
              <a:rPr lang="en-US" sz="1000" dirty="0" smtClean="0"/>
              <a:t>, P.  1980.  Cascade Volcano Observatory:  Digital Slide File: Mount St. Helens, Washington:  Pyroclastic Flow Images: 1980-Current.  http://</a:t>
            </a:r>
            <a:r>
              <a:rPr lang="en-US" sz="1000" dirty="0" err="1" smtClean="0"/>
              <a:t>vulcan.wr.usgs.gov</a:t>
            </a:r>
            <a:r>
              <a:rPr lang="en-US" sz="1000" dirty="0" smtClean="0"/>
              <a:t>/Volcanoes/MSH/Images/</a:t>
            </a:r>
            <a:r>
              <a:rPr lang="en-US" sz="1000" dirty="0" err="1" smtClean="0"/>
              <a:t>pyroclastic_flows.html</a:t>
            </a:r>
            <a:r>
              <a:rPr lang="en-US" sz="1000" dirty="0" smtClean="0"/>
              <a:t>  Retrieved 13 December 2011.</a:t>
            </a:r>
          </a:p>
          <a:p>
            <a:endParaRPr lang="en-US" sz="1000" dirty="0" smtClean="0"/>
          </a:p>
          <a:p>
            <a:r>
              <a:rPr lang="en-US" sz="1000" dirty="0" err="1" smtClean="0"/>
              <a:t>Righthand</a:t>
            </a:r>
            <a:r>
              <a:rPr lang="en-US" sz="1000" dirty="0" smtClean="0"/>
              <a:t> photo from USGS, Rowley, P.  1980. Cascade Volcano Observatory:  Digital Slide File: Mount St. Helens, Washington:  Pyroclastic Flow Images: 1980-Current  http://</a:t>
            </a:r>
            <a:r>
              <a:rPr lang="en-US" sz="1000" dirty="0" err="1" smtClean="0"/>
              <a:t>vulcan.wr.usgs.gov</a:t>
            </a:r>
            <a:r>
              <a:rPr lang="en-US" sz="1000" dirty="0" smtClean="0"/>
              <a:t>/Volcanoes/MSH/Images/</a:t>
            </a:r>
            <a:r>
              <a:rPr lang="en-US" sz="1000" dirty="0" err="1" smtClean="0"/>
              <a:t>pyroclastic_flows.html</a:t>
            </a:r>
            <a:r>
              <a:rPr lang="en-US" sz="1000" dirty="0" smtClean="0"/>
              <a:t>  Retrieved 13 December 2011.  </a:t>
            </a:r>
          </a:p>
          <a:p>
            <a:endParaRPr lang="en-US" dirty="0" smtClean="0"/>
          </a:p>
          <a:p>
            <a:endParaRPr lang="en-US" dirty="0"/>
          </a:p>
        </p:txBody>
      </p:sp>
      <p:sp>
        <p:nvSpPr>
          <p:cNvPr id="4" name="Slide Image Placeholder 3"/>
          <p:cNvSpPr>
            <a:spLocks noGrp="1" noRot="1" noChangeAspect="1"/>
          </p:cNvSpPr>
          <p:nvPr>
            <p:ph type="sldImg"/>
          </p:nvPr>
        </p:nvSpPr>
        <p:spPr>
          <a:xfrm>
            <a:off x="90874" y="261401"/>
            <a:ext cx="5859822" cy="4394866"/>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380444-7A29-E949-AD83-E630D5E51C6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5A19FA-B19E-CD4D-8387-BD98B808F98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28875" y="-15875"/>
            <a:ext cx="6619875" cy="5159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1788" y="1190625"/>
            <a:ext cx="4235450" cy="5316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9638" y="1190625"/>
            <a:ext cx="4235450" cy="5316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p:txBody>
          <a:bodyPr/>
          <a:lstStyle>
            <a:lvl1pPr>
              <a:defRPr/>
            </a:lvl1pPr>
          </a:lstStyle>
          <a:p>
            <a:pPr>
              <a:defRPr/>
            </a:pPr>
            <a:fld id="{DB5CE14C-CE20-1146-ABA8-AF1D7A7F662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2F93ED-7EA5-624B-B2CE-94D301A0F28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A78F51-0554-3441-8AD2-DA8A7E20A5C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C756799-6864-CE41-B0E6-EA6D6E5E903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CDD896C1-1232-1146-A4E3-8FD97469596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89BC2D26-DBF4-D545-BE20-0AC862AD1F6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86342C90-0A2A-E249-B4C5-247B49EE8CD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B7F6D21-B486-A64D-9E8E-6B2E2447C57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0E08703-5D7F-5141-9D83-D0D732983F6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UNV-PPT-Support-Green.jpg"/>
          <p:cNvPicPr>
            <a:picLocks noChangeAspect="1"/>
          </p:cNvPicPr>
          <p:nvPr/>
        </p:nvPicPr>
        <p:blipFill>
          <a:blip r:embed="rId14"/>
          <a:srcRect/>
          <a:stretch>
            <a:fillRect/>
          </a:stretch>
        </p:blipFill>
        <p:spPr bwMode="auto">
          <a:xfrm>
            <a:off x="0" y="0"/>
            <a:ext cx="9144000" cy="1027113"/>
          </a:xfrm>
          <a:prstGeom prst="rect">
            <a:avLst/>
          </a:prstGeom>
          <a:noFill/>
          <a:ln w="9525">
            <a:noFill/>
            <a:miter lim="800000"/>
            <a:headEnd/>
            <a:tailEnd/>
          </a:ln>
        </p:spPr>
      </p:pic>
      <p:sp>
        <p:nvSpPr>
          <p:cNvPr id="1027" name="Title Placeholder 1"/>
          <p:cNvSpPr>
            <a:spLocks noGrp="1"/>
          </p:cNvSpPr>
          <p:nvPr>
            <p:ph type="title"/>
          </p:nvPr>
        </p:nvSpPr>
        <p:spPr bwMode="auto">
          <a:xfrm>
            <a:off x="3309938" y="60325"/>
            <a:ext cx="5834062" cy="673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 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67488"/>
            <a:ext cx="2133600" cy="153987"/>
          </a:xfrm>
          <a:prstGeom prst="rect">
            <a:avLst/>
          </a:prstGeom>
        </p:spPr>
        <p:txBody>
          <a:bodyPr vert="horz" lIns="91440" tIns="45720" rIns="91440" bIns="45720" rtlCol="0" anchor="ctr"/>
          <a:lstStyle>
            <a:lvl1pPr algn="l">
              <a:defRPr sz="9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89713"/>
            <a:ext cx="2133600" cy="131762"/>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Arial" pitchFamily="-112" charset="0"/>
                <a:ea typeface="ＭＳ Ｐゴシック" pitchFamily="-112" charset="-128"/>
                <a:cs typeface="ＭＳ Ｐゴシック" pitchFamily="-112" charset="-128"/>
              </a:defRPr>
            </a:lvl1pPr>
          </a:lstStyle>
          <a:p>
            <a:pPr>
              <a:defRPr/>
            </a:pPr>
            <a:fld id="{7103FBB2-16FD-1946-AE2A-D591003CE6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Lst>
  <p:txStyles>
    <p:titleStyle>
      <a:lvl1pPr algn="r" rtl="0" eaLnBrk="0" fontAlgn="base" hangingPunct="0">
        <a:lnSpc>
          <a:spcPts val="3100"/>
        </a:lnSpc>
        <a:spcBef>
          <a:spcPct val="0"/>
        </a:spcBef>
        <a:spcAft>
          <a:spcPct val="0"/>
        </a:spcAft>
        <a:defRPr sz="3600" kern="1200">
          <a:solidFill>
            <a:schemeClr val="bg1"/>
          </a:solidFill>
          <a:latin typeface="Arial" pitchFamily="34" charset="0"/>
          <a:ea typeface="Arial" pitchFamily="-112"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Arial" pitchFamily="-112"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itchFamily="-107"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pitchFamily="-107" charset="2"/>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pitchFamily="-107" charset="2"/>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volcanoes.usgs.gov/Imgs/Jpg/Monitoring/Seis/30410135_023_large.jpg" TargetMode="External"/><Relationship Id="rId5" Type="http://schemas.openxmlformats.org/officeDocument/2006/relationships/image" Target="../media/image29.jpeg"/><Relationship Id="rId6" Type="http://schemas.openxmlformats.org/officeDocument/2006/relationships/hyperlink" Target="http://vulcan.wr.usgs.gov/Imgs/Jpg/MSH/Seismicity/MSH80_seismogram_RAN_harmonic_tremor_04-02-80_med.jpg"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volcanoes.usgs.gov/Imgs/Jpg/Monitoring/Deformation/30210600_018_large.jpg" TargetMode="External"/><Relationship Id="rId4" Type="http://schemas.openxmlformats.org/officeDocument/2006/relationships/image" Target="../media/image33.jpe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vulcan.wr.usgs.gov/Outreach/Publications/GIP19/framework.html" TargetMode="External"/><Relationship Id="rId4" Type="http://schemas.openxmlformats.org/officeDocument/2006/relationships/hyperlink" Target="http://www.volcano.si.edu/world/volcano.cfm?vnum=1201-05-&amp;volpage=var%23sean_0509" TargetMode="External"/><Relationship Id="rId5" Type="http://schemas.openxmlformats.org/officeDocument/2006/relationships/hyperlink" Target="http://vulcan.wr.usgs.gov/Monitoring/techniques.html%23seismic_monitoring" TargetMode="External"/><Relationship Id="rId6" Type="http://schemas.openxmlformats.org/officeDocument/2006/relationships/hyperlink" Target="vulcan.wr.usgs.gov%5CHazards%5CRiskPosters%5CRiskPoster2.pdf" TargetMode="External"/><Relationship Id="rId7" Type="http://schemas.openxmlformats.org/officeDocument/2006/relationships/hyperlink" Target="http://pubs.usgs.gov/fs/fs100-03/"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hyperlink" Target="http://pubs.usgs.gov/gip/msh//pyroclastic.html"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UNV-PPT-Cover04.jpg"/>
          <p:cNvPicPr>
            <a:picLocks noChangeAspect="1"/>
          </p:cNvPicPr>
          <p:nvPr/>
        </p:nvPicPr>
        <p:blipFill>
          <a:blip r:embed="rId3"/>
          <a:srcRect/>
          <a:stretch>
            <a:fillRect/>
          </a:stretch>
        </p:blipFill>
        <p:spPr bwMode="auto">
          <a:xfrm>
            <a:off x="9525" y="0"/>
            <a:ext cx="9144000" cy="6858000"/>
          </a:xfrm>
          <a:prstGeom prst="rect">
            <a:avLst/>
          </a:prstGeom>
          <a:noFill/>
          <a:ln w="9525">
            <a:noFill/>
            <a:miter lim="800000"/>
            <a:headEnd/>
            <a:tailEnd/>
          </a:ln>
        </p:spPr>
      </p:pic>
      <p:sp>
        <p:nvSpPr>
          <p:cNvPr id="15363" name="Title 3"/>
          <p:cNvSpPr>
            <a:spLocks noGrp="1"/>
          </p:cNvSpPr>
          <p:nvPr>
            <p:ph type="ctrTitle"/>
          </p:nvPr>
        </p:nvSpPr>
        <p:spPr>
          <a:xfrm>
            <a:off x="1752600" y="762000"/>
            <a:ext cx="7010400" cy="2438400"/>
          </a:xfrm>
        </p:spPr>
        <p:txBody>
          <a:bodyPr/>
          <a:lstStyle/>
          <a:p>
            <a:pPr algn="r"/>
            <a:r>
              <a:rPr lang="en-US" b="1" dirty="0">
                <a:solidFill>
                  <a:schemeClr val="bg1"/>
                </a:solidFill>
                <a:latin typeface="Calibri" pitchFamily="-107" charset="0"/>
                <a:ea typeface="Arial" pitchFamily="-107" charset="0"/>
                <a:cs typeface="Arial" pitchFamily="-107" charset="0"/>
              </a:rPr>
              <a:t>The Science of Prediction</a:t>
            </a:r>
            <a:r>
              <a:rPr lang="en-US" dirty="0">
                <a:solidFill>
                  <a:schemeClr val="bg1"/>
                </a:solidFill>
                <a:latin typeface="Calibri" pitchFamily="-107" charset="0"/>
                <a:ea typeface="Arial" pitchFamily="-107" charset="0"/>
                <a:cs typeface="Arial" pitchFamily="-107" charset="0"/>
              </a:rPr>
              <a:t/>
            </a:r>
            <a:br>
              <a:rPr lang="en-US" dirty="0">
                <a:solidFill>
                  <a:schemeClr val="bg1"/>
                </a:solidFill>
                <a:latin typeface="Calibri" pitchFamily="-107" charset="0"/>
                <a:ea typeface="Arial" pitchFamily="-107" charset="0"/>
                <a:cs typeface="Arial" pitchFamily="-107" charset="0"/>
              </a:rPr>
            </a:br>
            <a:r>
              <a:rPr lang="en-US" dirty="0">
                <a:solidFill>
                  <a:schemeClr val="bg1"/>
                </a:solidFill>
                <a:latin typeface="Calibri" pitchFamily="-107" charset="0"/>
                <a:ea typeface="Arial" pitchFamily="-107" charset="0"/>
                <a:cs typeface="Arial" pitchFamily="-107" charset="0"/>
              </a:rPr>
              <a:t>Monitoring Volcanic Activity</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pic>
        <p:nvPicPr>
          <p:cNvPr id="12" name="Picture 11"/>
          <p:cNvPicPr>
            <a:picLocks noChangeAspect="1"/>
          </p:cNvPicPr>
          <p:nvPr/>
        </p:nvPicPr>
        <p:blipFill>
          <a:blip r:embed="rId3"/>
          <a:stretch>
            <a:fillRect/>
          </a:stretch>
        </p:blipFill>
        <p:spPr>
          <a:xfrm>
            <a:off x="592027" y="964646"/>
            <a:ext cx="6671188" cy="4514171"/>
          </a:xfrm>
          <a:prstGeom prst="rect">
            <a:avLst/>
          </a:prstGeom>
          <a:ln w="38100" cap="flat" cmpd="sng" algn="ctr">
            <a:solidFill>
              <a:srgbClr val="4F81BD"/>
            </a:solidFill>
            <a:prstDash val="solid"/>
            <a:round/>
            <a:headEnd type="none" w="med" len="med"/>
            <a:tailEnd type="none" w="med" len="med"/>
          </a:ln>
        </p:spPr>
      </p:pic>
      <p:sp>
        <p:nvSpPr>
          <p:cNvPr id="26627" name="Rectangle 3"/>
          <p:cNvSpPr>
            <a:spLocks noGrp="1" noChangeArrowheads="1"/>
          </p:cNvSpPr>
          <p:nvPr>
            <p:ph type="body" idx="1"/>
          </p:nvPr>
        </p:nvSpPr>
        <p:spPr>
          <a:xfrm>
            <a:off x="4837387" y="1194342"/>
            <a:ext cx="2911831" cy="398115"/>
          </a:xfrm>
        </p:spPr>
        <p:txBody>
          <a:bodyPr/>
          <a:lstStyle/>
          <a:p>
            <a:pPr eaLnBrk="1" hangingPunct="1">
              <a:lnSpc>
                <a:spcPct val="80000"/>
              </a:lnSpc>
              <a:buNone/>
            </a:pPr>
            <a:r>
              <a:rPr lang="en-US" sz="2800" dirty="0" smtClean="0">
                <a:solidFill>
                  <a:srgbClr val="FFFFFF"/>
                </a:solidFill>
                <a:ea typeface="ＭＳ Ｐゴシック" pitchFamily="-107" charset="-128"/>
                <a:cs typeface="ＭＳ Ｐゴシック" pitchFamily="-107" charset="-128"/>
              </a:rPr>
              <a:t>Hydrothermal explosions</a:t>
            </a:r>
          </a:p>
          <a:p>
            <a:pPr eaLnBrk="1" hangingPunct="1">
              <a:lnSpc>
                <a:spcPct val="80000"/>
              </a:lnSpc>
            </a:pPr>
            <a:endParaRPr lang="en-US" sz="2400" dirty="0" smtClean="0">
              <a:solidFill>
                <a:schemeClr val="bg1"/>
              </a:solidFill>
              <a:ea typeface="ＭＳ Ｐゴシック" pitchFamily="-107" charset="-128"/>
              <a:cs typeface="ＭＳ Ｐゴシック" pitchFamily="-107" charset="-128"/>
            </a:endParaRPr>
          </a:p>
        </p:txBody>
      </p:sp>
      <p:pic>
        <p:nvPicPr>
          <p:cNvPr id="13" name="Picture 12"/>
          <p:cNvPicPr>
            <a:picLocks noChangeAspect="1"/>
          </p:cNvPicPr>
          <p:nvPr/>
        </p:nvPicPr>
        <p:blipFill>
          <a:blip r:embed="rId4"/>
          <a:stretch>
            <a:fillRect/>
          </a:stretch>
        </p:blipFill>
        <p:spPr>
          <a:xfrm>
            <a:off x="5254762" y="4246557"/>
            <a:ext cx="3512466" cy="2289159"/>
          </a:xfrm>
          <a:prstGeom prst="rect">
            <a:avLst/>
          </a:prstGeom>
          <a:ln w="38100" cap="flat" cmpd="sng" algn="ctr">
            <a:solidFill>
              <a:srgbClr val="4F81BD"/>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28675" name="Rectangle 3"/>
          <p:cNvSpPr>
            <a:spLocks noGrp="1" noChangeArrowheads="1"/>
          </p:cNvSpPr>
          <p:nvPr>
            <p:ph type="body" idx="1"/>
          </p:nvPr>
        </p:nvSpPr>
        <p:spPr>
          <a:xfrm>
            <a:off x="4848222" y="1773017"/>
            <a:ext cx="2844349" cy="1057715"/>
          </a:xfrm>
        </p:spPr>
        <p:txBody>
          <a:bodyPr/>
          <a:lstStyle/>
          <a:p>
            <a:pPr eaLnBrk="1" hangingPunct="1">
              <a:lnSpc>
                <a:spcPct val="90000"/>
              </a:lnSpc>
              <a:buNone/>
            </a:pPr>
            <a:r>
              <a:rPr lang="en-US" dirty="0" smtClean="0">
                <a:solidFill>
                  <a:srgbClr val="0000FF"/>
                </a:solidFill>
                <a:ea typeface="ＭＳ Ｐゴシック" pitchFamily="-107" charset="-128"/>
                <a:cs typeface="ＭＳ Ｐゴシック" pitchFamily="-107" charset="-128"/>
              </a:rPr>
              <a:t>Gas emissions </a:t>
            </a:r>
            <a:endParaRPr lang="en-US" dirty="0">
              <a:solidFill>
                <a:srgbClr val="0000FF"/>
              </a:solidFill>
              <a:ea typeface="ＭＳ Ｐゴシック" pitchFamily="-107" charset="-128"/>
              <a:cs typeface="ＭＳ Ｐゴシック" pitchFamily="-107" charset="-128"/>
            </a:endParaRPr>
          </a:p>
        </p:txBody>
      </p:sp>
      <p:pic>
        <p:nvPicPr>
          <p:cNvPr id="28676" name="Picture 4"/>
          <p:cNvPicPr>
            <a:picLocks noChangeAspect="1" noChangeArrowheads="1"/>
          </p:cNvPicPr>
          <p:nvPr/>
        </p:nvPicPr>
        <p:blipFill>
          <a:blip r:embed="rId3"/>
          <a:srcRect l="73500" t="34666" r="12250" b="8667"/>
          <a:stretch>
            <a:fillRect/>
          </a:stretch>
        </p:blipFill>
        <p:spPr bwMode="auto">
          <a:xfrm>
            <a:off x="594572" y="927963"/>
            <a:ext cx="3977427" cy="5932934"/>
          </a:xfrm>
          <a:prstGeom prst="rect">
            <a:avLst/>
          </a:prstGeom>
          <a:noFill/>
          <a:ln w="9525">
            <a:solidFill>
              <a:srgbClr val="4F81BD"/>
            </a:solidFill>
            <a:miter lim="800000"/>
            <a:headEnd/>
            <a:tailEnd/>
          </a:ln>
        </p:spPr>
      </p:pic>
      <p:pic>
        <p:nvPicPr>
          <p:cNvPr id="7" name="Picture 6"/>
          <p:cNvPicPr>
            <a:picLocks noChangeAspect="1"/>
          </p:cNvPicPr>
          <p:nvPr/>
        </p:nvPicPr>
        <p:blipFill>
          <a:blip r:embed="rId4"/>
          <a:stretch>
            <a:fillRect/>
          </a:stretch>
        </p:blipFill>
        <p:spPr>
          <a:xfrm>
            <a:off x="5339514" y="3383311"/>
            <a:ext cx="3201741" cy="2525818"/>
          </a:xfrm>
          <a:prstGeom prst="rect">
            <a:avLst/>
          </a:prstGeom>
          <a:ln w="38100" cap="flat" cmpd="sng" algn="ctr">
            <a:solidFill>
              <a:srgbClr val="4F81BD"/>
            </a:solidFill>
            <a:prstDash val="solid"/>
            <a:round/>
            <a:headEnd type="none" w="med" len="med"/>
            <a:tailEnd type="none" w="med" len="med"/>
          </a:ln>
        </p:spPr>
      </p:pic>
      <p:sp>
        <p:nvSpPr>
          <p:cNvPr id="9" name="Rectangle 8"/>
          <p:cNvSpPr/>
          <p:nvPr/>
        </p:nvSpPr>
        <p:spPr>
          <a:xfrm>
            <a:off x="6287264" y="6013591"/>
            <a:ext cx="2340304" cy="430887"/>
          </a:xfrm>
          <a:prstGeom prst="rect">
            <a:avLst/>
          </a:prstGeom>
        </p:spPr>
        <p:txBody>
          <a:bodyPr wrap="none">
            <a:spAutoFit/>
          </a:bodyPr>
          <a:lstStyle/>
          <a:p>
            <a:pPr eaLnBrk="1" hangingPunct="1">
              <a:lnSpc>
                <a:spcPct val="90000"/>
              </a:lnSpc>
              <a:buNone/>
            </a:pPr>
            <a:r>
              <a:rPr lang="en-US" sz="2400" dirty="0" smtClean="0">
                <a:solidFill>
                  <a:srgbClr val="0000FF"/>
                </a:solidFill>
              </a:rPr>
              <a:t>Vesicular basalt</a:t>
            </a:r>
            <a:endParaRPr lang="en-US" sz="24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pic>
        <p:nvPicPr>
          <p:cNvPr id="30724" name="Picture 4"/>
          <p:cNvPicPr>
            <a:picLocks noChangeAspect="1" noChangeArrowheads="1"/>
          </p:cNvPicPr>
          <p:nvPr/>
        </p:nvPicPr>
        <p:blipFill>
          <a:blip r:embed="rId3"/>
          <a:srcRect/>
          <a:stretch>
            <a:fillRect/>
          </a:stretch>
        </p:blipFill>
        <p:spPr bwMode="auto">
          <a:xfrm>
            <a:off x="685530" y="1368094"/>
            <a:ext cx="7839200" cy="4906305"/>
          </a:xfrm>
          <a:prstGeom prst="rect">
            <a:avLst/>
          </a:prstGeom>
          <a:noFill/>
          <a:ln w="38100" cap="flat" cmpd="sng" algn="ctr">
            <a:solidFill>
              <a:srgbClr val="4F81BD"/>
            </a:solidFill>
            <a:prstDash val="solid"/>
            <a:miter lim="800000"/>
            <a:headEnd type="none" w="med" len="med"/>
            <a:tailEnd type="none" w="med" len="med"/>
          </a:ln>
        </p:spPr>
      </p:pic>
      <p:sp>
        <p:nvSpPr>
          <p:cNvPr id="30726" name="Text Box 6"/>
          <p:cNvSpPr txBox="1">
            <a:spLocks noChangeArrowheads="1"/>
          </p:cNvSpPr>
          <p:nvPr/>
        </p:nvSpPr>
        <p:spPr bwMode="auto">
          <a:xfrm>
            <a:off x="5484525" y="1517576"/>
            <a:ext cx="2895600" cy="58477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solidFill>
                  <a:srgbClr val="FFFFFF"/>
                </a:solidFill>
                <a:latin typeface="Calibri"/>
                <a:cs typeface="Calibri"/>
              </a:rPr>
              <a:t>Steam plume</a:t>
            </a:r>
            <a:endParaRPr lang="en-US" sz="3200" dirty="0">
              <a:solidFill>
                <a:srgbClr val="FFFFFF"/>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srcRect/>
          <a:stretch>
            <a:fillRect/>
          </a:stretch>
        </p:blipFill>
        <p:spPr bwMode="auto">
          <a:xfrm>
            <a:off x="664293" y="1281158"/>
            <a:ext cx="8081219" cy="5050762"/>
          </a:xfrm>
          <a:prstGeom prst="rect">
            <a:avLst/>
          </a:prstGeom>
          <a:noFill/>
          <a:ln w="38100" cap="flat" cmpd="sng" algn="ctr">
            <a:solidFill>
              <a:srgbClr val="4F81BD"/>
            </a:solidFill>
            <a:prstDash val="solid"/>
            <a:miter lim="800000"/>
            <a:headEnd type="none" w="med" len="med"/>
            <a:tailEnd type="none" w="med" len="med"/>
          </a:ln>
        </p:spPr>
      </p:pic>
      <p:sp>
        <p:nvSpPr>
          <p:cNvPr id="31747"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31748" name="Rectangle 3"/>
          <p:cNvSpPr>
            <a:spLocks noGrp="1" noChangeArrowheads="1"/>
          </p:cNvSpPr>
          <p:nvPr>
            <p:ph type="body" idx="1"/>
          </p:nvPr>
        </p:nvSpPr>
        <p:spPr>
          <a:xfrm>
            <a:off x="4572000" y="5353732"/>
            <a:ext cx="4060372" cy="851125"/>
          </a:xfrm>
        </p:spPr>
        <p:txBody>
          <a:bodyPr/>
          <a:lstStyle/>
          <a:p>
            <a:pPr eaLnBrk="1" hangingPunct="1">
              <a:lnSpc>
                <a:spcPct val="90000"/>
              </a:lnSpc>
              <a:buNone/>
            </a:pPr>
            <a:r>
              <a:rPr lang="en-US" dirty="0" smtClean="0">
                <a:solidFill>
                  <a:srgbClr val="FFFFFF"/>
                </a:solidFill>
              </a:rPr>
              <a:t>Collecting gas samples</a:t>
            </a: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32771" name="Rectangle 3"/>
          <p:cNvSpPr>
            <a:spLocks noGrp="1" noChangeArrowheads="1"/>
          </p:cNvSpPr>
          <p:nvPr>
            <p:ph type="body" idx="1"/>
          </p:nvPr>
        </p:nvSpPr>
        <p:spPr>
          <a:xfrm>
            <a:off x="5711371" y="1957728"/>
            <a:ext cx="3432629" cy="688293"/>
          </a:xfrm>
        </p:spPr>
        <p:txBody>
          <a:bodyPr/>
          <a:lstStyle/>
          <a:p>
            <a:pPr eaLnBrk="1" hangingPunct="1">
              <a:lnSpc>
                <a:spcPct val="90000"/>
              </a:lnSpc>
            </a:pPr>
            <a:r>
              <a:rPr lang="en-US" dirty="0" smtClean="0">
                <a:solidFill>
                  <a:srgbClr val="0000FF"/>
                </a:solidFill>
                <a:ea typeface="ＭＳ Ｐゴシック" pitchFamily="-107" charset="-128"/>
                <a:cs typeface="ＭＳ Ｐゴシック" pitchFamily="-107" charset="-128"/>
              </a:rPr>
              <a:t>Death by gases</a:t>
            </a:r>
          </a:p>
        </p:txBody>
      </p:sp>
      <p:pic>
        <p:nvPicPr>
          <p:cNvPr id="32772" name="Picture 4"/>
          <p:cNvPicPr>
            <a:picLocks noChangeAspect="1" noChangeArrowheads="1"/>
          </p:cNvPicPr>
          <p:nvPr/>
        </p:nvPicPr>
        <p:blipFill>
          <a:blip r:embed="rId3"/>
          <a:srcRect/>
          <a:stretch>
            <a:fillRect/>
          </a:stretch>
        </p:blipFill>
        <p:spPr bwMode="auto">
          <a:xfrm>
            <a:off x="734053" y="1052286"/>
            <a:ext cx="5245380" cy="5166145"/>
          </a:xfrm>
          <a:prstGeom prst="rect">
            <a:avLst/>
          </a:prstGeom>
          <a:noFill/>
          <a:ln w="38100" cap="flat" cmpd="sng" algn="ctr">
            <a:solidFill>
              <a:srgbClr val="4F81BD"/>
            </a:solidFill>
            <a:prstDash val="solid"/>
            <a:miter lim="800000"/>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33795" name="AutoShape 3"/>
          <p:cNvSpPr>
            <a:spLocks noGrp="1" noChangeAspect="1" noChangeArrowheads="1"/>
          </p:cNvSpPr>
          <p:nvPr>
            <p:ph type="body" idx="1"/>
          </p:nvPr>
        </p:nvSpPr>
        <p:spPr>
          <a:xfrm>
            <a:off x="1329645" y="1175658"/>
            <a:ext cx="7578498" cy="820057"/>
          </a:xfrm>
        </p:spPr>
        <p:txBody>
          <a:bodyPr/>
          <a:lstStyle/>
          <a:p>
            <a:pPr eaLnBrk="1" hangingPunct="1">
              <a:lnSpc>
                <a:spcPct val="90000"/>
              </a:lnSpc>
              <a:buNone/>
            </a:pPr>
            <a:r>
              <a:rPr lang="en-US" dirty="0" smtClean="0">
                <a:solidFill>
                  <a:srgbClr val="0000FF"/>
                </a:solidFill>
              </a:rPr>
              <a:t>Rate of SO</a:t>
            </a:r>
            <a:r>
              <a:rPr lang="en-US" sz="2800" baseline="-25000" dirty="0" smtClean="0">
                <a:solidFill>
                  <a:srgbClr val="0000FF"/>
                </a:solidFill>
              </a:rPr>
              <a:t>2</a:t>
            </a:r>
            <a:r>
              <a:rPr lang="en-US" dirty="0" smtClean="0">
                <a:solidFill>
                  <a:srgbClr val="0000FF"/>
                </a:solidFill>
              </a:rPr>
              <a:t> emission, Mount St. Helens</a:t>
            </a:r>
            <a:endParaRPr lang="en-US" dirty="0">
              <a:solidFill>
                <a:srgbClr val="0000FF"/>
              </a:solidFill>
            </a:endParaRPr>
          </a:p>
        </p:txBody>
      </p:sp>
      <p:pic>
        <p:nvPicPr>
          <p:cNvPr id="33796" name="Picture 6"/>
          <p:cNvPicPr>
            <a:picLocks noChangeAspect="1" noChangeArrowheads="1"/>
          </p:cNvPicPr>
          <p:nvPr/>
        </p:nvPicPr>
        <p:blipFill>
          <a:blip r:embed="rId3"/>
          <a:srcRect/>
          <a:stretch>
            <a:fillRect/>
          </a:stretch>
        </p:blipFill>
        <p:spPr bwMode="auto">
          <a:xfrm>
            <a:off x="306160" y="2301875"/>
            <a:ext cx="8531680" cy="42658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176463" y="60325"/>
            <a:ext cx="6967537" cy="673100"/>
          </a:xfrm>
        </p:spPr>
        <p:txBody>
          <a:bodyPr/>
          <a:lstStyle/>
          <a:p>
            <a:pPr eaLnBrk="1" hangingPunct="1"/>
            <a:r>
              <a:rPr lang="en-US" dirty="0">
                <a:latin typeface="Arial" pitchFamily="-107" charset="0"/>
                <a:ea typeface="Arial" pitchFamily="-107" charset="0"/>
                <a:cs typeface="Arial" pitchFamily="-107" charset="0"/>
              </a:rPr>
              <a:t>Heat and Hydrothermal Activity</a:t>
            </a:r>
          </a:p>
        </p:txBody>
      </p:sp>
      <p:sp>
        <p:nvSpPr>
          <p:cNvPr id="34819" name="Rectangle 3"/>
          <p:cNvSpPr>
            <a:spLocks noGrp="1" noChangeArrowheads="1"/>
          </p:cNvSpPr>
          <p:nvPr>
            <p:ph type="body" idx="1"/>
          </p:nvPr>
        </p:nvSpPr>
        <p:spPr>
          <a:xfrm>
            <a:off x="457200" y="923925"/>
            <a:ext cx="3962400" cy="5727700"/>
          </a:xfrm>
        </p:spPr>
        <p:txBody>
          <a:bodyPr/>
          <a:lstStyle/>
          <a:p>
            <a:pPr eaLnBrk="1" hangingPunct="1">
              <a:lnSpc>
                <a:spcPct val="80000"/>
              </a:lnSpc>
              <a:buFontTx/>
              <a:buNone/>
            </a:pPr>
            <a:endParaRPr lang="en-US" sz="1800" dirty="0" smtClean="0">
              <a:solidFill>
                <a:srgbClr val="3366FF"/>
              </a:solidFill>
              <a:ea typeface="ＭＳ Ｐゴシック" pitchFamily="-107" charset="-128"/>
              <a:cs typeface="ＭＳ Ｐゴシック" pitchFamily="-107" charset="-128"/>
            </a:endParaRPr>
          </a:p>
          <a:p>
            <a:pPr eaLnBrk="1" hangingPunct="1">
              <a:lnSpc>
                <a:spcPct val="80000"/>
              </a:lnSpc>
            </a:pPr>
            <a:endParaRPr lang="en-US" sz="1800" dirty="0">
              <a:solidFill>
                <a:srgbClr val="3366FF"/>
              </a:solidFill>
              <a:ea typeface="ＭＳ Ｐゴシック" pitchFamily="-107" charset="-128"/>
              <a:cs typeface="ＭＳ Ｐゴシック" pitchFamily="-107" charset="-128"/>
            </a:endParaRPr>
          </a:p>
        </p:txBody>
      </p:sp>
      <p:pic>
        <p:nvPicPr>
          <p:cNvPr id="34820" name="Picture 4"/>
          <p:cNvPicPr>
            <a:picLocks noChangeAspect="1" noChangeArrowheads="1"/>
          </p:cNvPicPr>
          <p:nvPr/>
        </p:nvPicPr>
        <p:blipFill>
          <a:blip r:embed="rId3"/>
          <a:srcRect/>
          <a:stretch>
            <a:fillRect/>
          </a:stretch>
        </p:blipFill>
        <p:spPr bwMode="auto">
          <a:xfrm>
            <a:off x="828930" y="1088571"/>
            <a:ext cx="5654874" cy="5196982"/>
          </a:xfrm>
          <a:prstGeom prst="rect">
            <a:avLst/>
          </a:prstGeom>
          <a:noFill/>
          <a:ln w="38100" cap="flat" cmpd="sng" algn="ctr">
            <a:solidFill>
              <a:srgbClr val="4F81BD"/>
            </a:solidFill>
            <a:prstDash val="solid"/>
            <a:miter lim="800000"/>
            <a:headEnd type="none" w="med" len="med"/>
            <a:tailEnd type="none" w="med" len="med"/>
          </a:ln>
        </p:spPr>
      </p:pic>
      <p:sp>
        <p:nvSpPr>
          <p:cNvPr id="34821" name="Text Box 5"/>
          <p:cNvSpPr txBox="1">
            <a:spLocks noChangeArrowheads="1"/>
          </p:cNvSpPr>
          <p:nvPr/>
        </p:nvSpPr>
        <p:spPr bwMode="auto">
          <a:xfrm>
            <a:off x="5515429" y="2926896"/>
            <a:ext cx="3810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3366FF"/>
                </a:solidFill>
              </a:rPr>
              <a:t>5</a:t>
            </a:r>
            <a:endParaRPr lang="en-US" b="1" dirty="0">
              <a:solidFill>
                <a:srgbClr val="3366FF"/>
              </a:solidFill>
            </a:endParaRPr>
          </a:p>
        </p:txBody>
      </p:sp>
      <p:sp>
        <p:nvSpPr>
          <p:cNvPr id="34822" name="Rectangle 6"/>
          <p:cNvSpPr>
            <a:spLocks noChangeArrowheads="1"/>
          </p:cNvSpPr>
          <p:nvPr/>
        </p:nvSpPr>
        <p:spPr bwMode="auto">
          <a:xfrm>
            <a:off x="5486400" y="3962400"/>
            <a:ext cx="184150" cy="366713"/>
          </a:xfrm>
          <a:prstGeom prst="rect">
            <a:avLst/>
          </a:prstGeom>
          <a:noFill/>
          <a:ln w="9525">
            <a:noFill/>
            <a:miter lim="800000"/>
            <a:headEnd/>
            <a:tailEnd/>
          </a:ln>
        </p:spPr>
        <p:txBody>
          <a:bodyPr wrap="none">
            <a:prstTxWarp prst="textNoShape">
              <a:avLst/>
            </a:prstTxWarp>
            <a:spAutoFit/>
          </a:bodyPr>
          <a:lstStyle/>
          <a:p>
            <a:pPr>
              <a:spcBef>
                <a:spcPct val="50000"/>
              </a:spcBef>
            </a:pPr>
            <a:endParaRPr lang="en-US" b="1">
              <a:solidFill>
                <a:srgbClr val="3366FF"/>
              </a:solidFill>
            </a:endParaRPr>
          </a:p>
        </p:txBody>
      </p:sp>
      <p:sp>
        <p:nvSpPr>
          <p:cNvPr id="34823" name="Rectangle 7"/>
          <p:cNvSpPr>
            <a:spLocks noChangeArrowheads="1"/>
          </p:cNvSpPr>
          <p:nvPr/>
        </p:nvSpPr>
        <p:spPr bwMode="auto">
          <a:xfrm>
            <a:off x="2373085" y="4985656"/>
            <a:ext cx="311150" cy="366713"/>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3366FF"/>
                </a:solidFill>
              </a:rPr>
              <a:t>2</a:t>
            </a:r>
          </a:p>
        </p:txBody>
      </p:sp>
      <p:sp>
        <p:nvSpPr>
          <p:cNvPr id="34824" name="Rectangle 8"/>
          <p:cNvSpPr>
            <a:spLocks noChangeArrowheads="1"/>
          </p:cNvSpPr>
          <p:nvPr/>
        </p:nvSpPr>
        <p:spPr bwMode="auto">
          <a:xfrm>
            <a:off x="2921000" y="3947885"/>
            <a:ext cx="311150" cy="366713"/>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3366FF"/>
                </a:solidFill>
              </a:rPr>
              <a:t>3</a:t>
            </a:r>
          </a:p>
        </p:txBody>
      </p:sp>
      <p:sp>
        <p:nvSpPr>
          <p:cNvPr id="34825" name="Rectangle 9"/>
          <p:cNvSpPr>
            <a:spLocks noChangeArrowheads="1"/>
          </p:cNvSpPr>
          <p:nvPr/>
        </p:nvSpPr>
        <p:spPr bwMode="auto">
          <a:xfrm>
            <a:off x="3407228" y="2301875"/>
            <a:ext cx="313044" cy="369332"/>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smtClean="0">
                <a:solidFill>
                  <a:srgbClr val="3366FF"/>
                </a:solidFill>
              </a:rPr>
              <a:t>4</a:t>
            </a:r>
            <a:endParaRPr lang="en-US" b="1" dirty="0">
              <a:solidFill>
                <a:srgbClr val="3366FF"/>
              </a:solidFill>
            </a:endParaRPr>
          </a:p>
        </p:txBody>
      </p:sp>
      <p:sp>
        <p:nvSpPr>
          <p:cNvPr id="12" name="Rectangle 11"/>
          <p:cNvSpPr/>
          <p:nvPr/>
        </p:nvSpPr>
        <p:spPr>
          <a:xfrm>
            <a:off x="1385621" y="2117209"/>
            <a:ext cx="313044" cy="369332"/>
          </a:xfrm>
          <a:prstGeom prst="rect">
            <a:avLst/>
          </a:prstGeom>
        </p:spPr>
        <p:txBody>
          <a:bodyPr wrap="none">
            <a:spAutoFit/>
          </a:bodyPr>
          <a:lstStyle/>
          <a:p>
            <a:r>
              <a:rPr lang="en-US" b="1" dirty="0" smtClean="0">
                <a:solidFill>
                  <a:srgbClr val="3366FF"/>
                </a:solidFill>
              </a:rPr>
              <a:t>1</a:t>
            </a:r>
            <a:endParaRPr lang="en-US" dirty="0">
              <a:solidFill>
                <a:srgbClr val="3366FF"/>
              </a:solidFill>
            </a:endParaRPr>
          </a:p>
        </p:txBody>
      </p:sp>
      <p:sp>
        <p:nvSpPr>
          <p:cNvPr id="13" name="Rectangle 12"/>
          <p:cNvSpPr/>
          <p:nvPr/>
        </p:nvSpPr>
        <p:spPr>
          <a:xfrm>
            <a:off x="2736256" y="2203097"/>
            <a:ext cx="313044" cy="369332"/>
          </a:xfrm>
          <a:prstGeom prst="rect">
            <a:avLst/>
          </a:prstGeom>
        </p:spPr>
        <p:txBody>
          <a:bodyPr wrap="none">
            <a:spAutoFit/>
          </a:bodyPr>
          <a:lstStyle/>
          <a:p>
            <a:r>
              <a:rPr lang="en-US" b="1" dirty="0" smtClean="0">
                <a:solidFill>
                  <a:srgbClr val="3366FF"/>
                </a:solidFill>
              </a:rPr>
              <a:t>1</a:t>
            </a:r>
            <a:endParaRPr lang="en-US" dirty="0">
              <a:solidFill>
                <a:srgbClr val="3366FF"/>
              </a:solidFill>
            </a:endParaRPr>
          </a:p>
        </p:txBody>
      </p:sp>
      <p:sp>
        <p:nvSpPr>
          <p:cNvPr id="14" name="TextBox 13"/>
          <p:cNvSpPr txBox="1"/>
          <p:nvPr/>
        </p:nvSpPr>
        <p:spPr>
          <a:xfrm>
            <a:off x="6712931" y="1470878"/>
            <a:ext cx="2176397" cy="1754327"/>
          </a:xfrm>
          <a:prstGeom prst="rect">
            <a:avLst/>
          </a:prstGeom>
          <a:noFill/>
        </p:spPr>
        <p:txBody>
          <a:bodyPr wrap="none" rtlCol="0">
            <a:spAutoFit/>
          </a:bodyPr>
          <a:lstStyle/>
          <a:p>
            <a:endParaRPr lang="en-US" sz="2400" dirty="0" smtClean="0">
              <a:solidFill>
                <a:srgbClr val="0000FF"/>
              </a:solidFill>
            </a:endParaRPr>
          </a:p>
          <a:p>
            <a:r>
              <a:rPr lang="en-US" sz="2800" dirty="0" smtClean="0">
                <a:solidFill>
                  <a:srgbClr val="0000FF"/>
                </a:solidFill>
                <a:latin typeface="Calibri"/>
                <a:cs typeface="Calibri"/>
              </a:rPr>
              <a:t>Plumbing of</a:t>
            </a:r>
          </a:p>
          <a:p>
            <a:r>
              <a:rPr lang="en-US" sz="2800" dirty="0" smtClean="0">
                <a:solidFill>
                  <a:srgbClr val="0000FF"/>
                </a:solidFill>
                <a:latin typeface="Calibri"/>
                <a:cs typeface="Calibri"/>
              </a:rPr>
              <a:t>hydrothermal </a:t>
            </a:r>
          </a:p>
          <a:p>
            <a:r>
              <a:rPr lang="en-US" sz="2800" dirty="0" smtClean="0">
                <a:solidFill>
                  <a:srgbClr val="0000FF"/>
                </a:solidFill>
                <a:latin typeface="Calibri"/>
                <a:cs typeface="Calibri"/>
              </a:rPr>
              <a:t>systems  </a:t>
            </a:r>
            <a:endParaRPr lang="en-US" sz="2800" dirty="0">
              <a:solidFill>
                <a:srgbClr val="0000FF"/>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613025" y="60325"/>
            <a:ext cx="6530975" cy="673100"/>
          </a:xfrm>
        </p:spPr>
        <p:txBody>
          <a:bodyPr/>
          <a:lstStyle/>
          <a:p>
            <a:pPr eaLnBrk="1" hangingPunct="1"/>
            <a:r>
              <a:rPr lang="en-US">
                <a:latin typeface="Arial" pitchFamily="-107" charset="0"/>
                <a:ea typeface="Arial" pitchFamily="-107" charset="0"/>
                <a:cs typeface="Arial" pitchFamily="-107" charset="0"/>
              </a:rPr>
              <a:t>Heat and Hydrothermal Activity</a:t>
            </a:r>
          </a:p>
        </p:txBody>
      </p:sp>
      <p:sp>
        <p:nvSpPr>
          <p:cNvPr id="36870" name="Text Box 6"/>
          <p:cNvSpPr txBox="1">
            <a:spLocks noChangeArrowheads="1"/>
          </p:cNvSpPr>
          <p:nvPr/>
        </p:nvSpPr>
        <p:spPr bwMode="auto">
          <a:xfrm>
            <a:off x="1816534" y="5663922"/>
            <a:ext cx="6799679"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600" b="1" dirty="0">
                <a:solidFill>
                  <a:schemeClr val="bg1"/>
                </a:solidFill>
              </a:rPr>
              <a:t>FLIR image of Mt. St. Helens’ new dome June 26</a:t>
            </a:r>
            <a:r>
              <a:rPr lang="en-US" sz="1600" b="1" baseline="30000" dirty="0">
                <a:solidFill>
                  <a:schemeClr val="bg1"/>
                </a:solidFill>
              </a:rPr>
              <a:t>th</a:t>
            </a:r>
            <a:r>
              <a:rPr lang="en-US" sz="1600" b="1" dirty="0">
                <a:solidFill>
                  <a:schemeClr val="bg1"/>
                </a:solidFill>
              </a:rPr>
              <a:t> 2007</a:t>
            </a:r>
          </a:p>
        </p:txBody>
      </p:sp>
      <p:pic>
        <p:nvPicPr>
          <p:cNvPr id="7" name="Picture 6"/>
          <p:cNvPicPr>
            <a:picLocks noChangeAspect="1"/>
          </p:cNvPicPr>
          <p:nvPr/>
        </p:nvPicPr>
        <p:blipFill>
          <a:blip r:embed="rId3"/>
          <a:stretch>
            <a:fillRect/>
          </a:stretch>
        </p:blipFill>
        <p:spPr>
          <a:xfrm>
            <a:off x="574282" y="998315"/>
            <a:ext cx="8176080" cy="5437093"/>
          </a:xfrm>
          <a:prstGeom prst="rect">
            <a:avLst/>
          </a:prstGeom>
          <a:ln w="38100" cap="flat" cmpd="sng" algn="ctr">
            <a:solidFill>
              <a:srgbClr val="4F81BD"/>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Earthquakes</a:t>
            </a:r>
          </a:p>
        </p:txBody>
      </p:sp>
      <p:sp>
        <p:nvSpPr>
          <p:cNvPr id="18435" name="Rectangle 3"/>
          <p:cNvSpPr>
            <a:spLocks noGrp="1" noChangeArrowheads="1"/>
          </p:cNvSpPr>
          <p:nvPr>
            <p:ph type="body" idx="1"/>
          </p:nvPr>
        </p:nvSpPr>
        <p:spPr>
          <a:xfrm>
            <a:off x="806912" y="967933"/>
            <a:ext cx="7530176" cy="954109"/>
          </a:xfrm>
        </p:spPr>
        <p:txBody>
          <a:bodyPr/>
          <a:lstStyle/>
          <a:p>
            <a:pPr eaLnBrk="1" hangingPunct="1">
              <a:lnSpc>
                <a:spcPct val="80000"/>
              </a:lnSpc>
              <a:buNone/>
              <a:defRPr/>
            </a:pPr>
            <a:r>
              <a:rPr lang="en-US" dirty="0" smtClean="0">
                <a:solidFill>
                  <a:srgbClr val="0000FF"/>
                </a:solidFill>
              </a:rPr>
              <a:t>Formation of earthquakes by rising magma</a:t>
            </a:r>
            <a:endParaRPr lang="en-US" dirty="0">
              <a:solidFill>
                <a:srgbClr val="0000FF"/>
              </a:solidFill>
            </a:endParaRPr>
          </a:p>
        </p:txBody>
      </p:sp>
      <p:sp>
        <p:nvSpPr>
          <p:cNvPr id="37892" name="Text Box 32"/>
          <p:cNvSpPr txBox="1">
            <a:spLocks noChangeArrowheads="1"/>
          </p:cNvSpPr>
          <p:nvPr/>
        </p:nvSpPr>
        <p:spPr bwMode="auto">
          <a:xfrm>
            <a:off x="651472" y="4969658"/>
            <a:ext cx="1981200" cy="1015663"/>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Magma rises into reservoir </a:t>
            </a:r>
          </a:p>
          <a:p>
            <a:r>
              <a:rPr lang="en-US" sz="2000" dirty="0">
                <a:solidFill>
                  <a:srgbClr val="0000FF"/>
                </a:solidFill>
                <a:latin typeface="Calibri"/>
                <a:cs typeface="Calibri"/>
              </a:rPr>
              <a:t>beneath volcano</a:t>
            </a:r>
          </a:p>
        </p:txBody>
      </p:sp>
      <p:pic>
        <p:nvPicPr>
          <p:cNvPr id="37893" name="Picture 34" descr="Diagram showing magma filling the reservoir beneath a volcano"/>
          <p:cNvPicPr>
            <a:picLocks noChangeAspect="1" noChangeArrowheads="1"/>
          </p:cNvPicPr>
          <p:nvPr/>
        </p:nvPicPr>
        <p:blipFill>
          <a:blip r:embed="rId3"/>
          <a:srcRect/>
          <a:stretch>
            <a:fillRect/>
          </a:stretch>
        </p:blipFill>
        <p:spPr bwMode="auto">
          <a:xfrm>
            <a:off x="443433" y="1764655"/>
            <a:ext cx="2349069" cy="2885999"/>
          </a:xfrm>
          <a:prstGeom prst="rect">
            <a:avLst/>
          </a:prstGeom>
          <a:noFill/>
          <a:ln w="38100" cap="flat" cmpd="sng" algn="ctr">
            <a:solidFill>
              <a:srgbClr val="4F81BD"/>
            </a:solidFill>
            <a:prstDash val="solid"/>
            <a:miter lim="800000"/>
            <a:headEnd type="none" w="med" len="med"/>
            <a:tailEnd type="none" w="med" len="med"/>
          </a:ln>
        </p:spPr>
      </p:pic>
      <p:pic>
        <p:nvPicPr>
          <p:cNvPr id="37894" name="Picture 36" descr="Diagram showing magma exerting pressure"/>
          <p:cNvPicPr>
            <a:picLocks noChangeAspect="1" noChangeArrowheads="1"/>
          </p:cNvPicPr>
          <p:nvPr/>
        </p:nvPicPr>
        <p:blipFill>
          <a:blip r:embed="rId4"/>
          <a:srcRect/>
          <a:stretch>
            <a:fillRect/>
          </a:stretch>
        </p:blipFill>
        <p:spPr bwMode="auto">
          <a:xfrm>
            <a:off x="3338169" y="1764655"/>
            <a:ext cx="2377006" cy="2920321"/>
          </a:xfrm>
          <a:prstGeom prst="rect">
            <a:avLst/>
          </a:prstGeom>
          <a:noFill/>
          <a:ln w="38100" cap="flat" cmpd="sng" algn="ctr">
            <a:solidFill>
              <a:srgbClr val="4F81BD"/>
            </a:solidFill>
            <a:prstDash val="solid"/>
            <a:miter lim="800000"/>
            <a:headEnd type="none" w="med" len="med"/>
            <a:tailEnd type="none" w="med" len="med"/>
          </a:ln>
        </p:spPr>
      </p:pic>
      <p:pic>
        <p:nvPicPr>
          <p:cNvPr id="37895" name="Picture 38" descr="Diagram showing rocks breaking and causing earthquakes"/>
          <p:cNvPicPr>
            <a:picLocks noChangeAspect="1" noChangeArrowheads="1"/>
          </p:cNvPicPr>
          <p:nvPr/>
        </p:nvPicPr>
        <p:blipFill>
          <a:blip r:embed="rId5"/>
          <a:srcRect/>
          <a:stretch>
            <a:fillRect/>
          </a:stretch>
        </p:blipFill>
        <p:spPr bwMode="auto">
          <a:xfrm>
            <a:off x="6260843" y="1764655"/>
            <a:ext cx="2349069" cy="2885999"/>
          </a:xfrm>
          <a:prstGeom prst="rect">
            <a:avLst/>
          </a:prstGeom>
          <a:noFill/>
          <a:ln w="38100" cap="flat" cmpd="sng" algn="ctr">
            <a:solidFill>
              <a:srgbClr val="4F81BD"/>
            </a:solidFill>
            <a:prstDash val="solid"/>
            <a:miter lim="800000"/>
            <a:headEnd type="none" w="med" len="med"/>
            <a:tailEnd type="none" w="med" len="med"/>
          </a:ln>
        </p:spPr>
      </p:pic>
      <p:sp>
        <p:nvSpPr>
          <p:cNvPr id="37896" name="Rectangle 56"/>
          <p:cNvSpPr>
            <a:spLocks noChangeArrowheads="1"/>
          </p:cNvSpPr>
          <p:nvPr/>
        </p:nvSpPr>
        <p:spPr bwMode="auto">
          <a:xfrm>
            <a:off x="3591236" y="4969658"/>
            <a:ext cx="1895475" cy="1323439"/>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Rising magma and volcanic gases exert pressure</a:t>
            </a:r>
          </a:p>
        </p:txBody>
      </p:sp>
      <p:sp>
        <p:nvSpPr>
          <p:cNvPr id="37897" name="Rectangle 57"/>
          <p:cNvSpPr>
            <a:spLocks noChangeArrowheads="1"/>
          </p:cNvSpPr>
          <p:nvPr/>
        </p:nvSpPr>
        <p:spPr bwMode="auto">
          <a:xfrm>
            <a:off x="6445275" y="4969658"/>
            <a:ext cx="1924050" cy="1323439"/>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High pressure causes</a:t>
            </a:r>
            <a:r>
              <a:rPr lang="en-US" sz="2000" dirty="0" smtClean="0">
                <a:solidFill>
                  <a:srgbClr val="0000FF"/>
                </a:solidFill>
                <a:latin typeface="Calibri"/>
                <a:cs typeface="Calibri"/>
              </a:rPr>
              <a:t> breaks rocks, </a:t>
            </a:r>
            <a:r>
              <a:rPr lang="en-US" sz="2000" dirty="0">
                <a:solidFill>
                  <a:srgbClr val="0000FF"/>
                </a:solidFill>
                <a:latin typeface="Calibri"/>
                <a:cs typeface="Calibri"/>
              </a:rPr>
              <a:t>triggering earthquakes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Earthquakes</a:t>
            </a:r>
          </a:p>
        </p:txBody>
      </p:sp>
      <p:sp>
        <p:nvSpPr>
          <p:cNvPr id="39939" name="Rectangle 3"/>
          <p:cNvSpPr>
            <a:spLocks noGrp="1" noChangeArrowheads="1"/>
          </p:cNvSpPr>
          <p:nvPr>
            <p:ph type="body" idx="1"/>
          </p:nvPr>
        </p:nvSpPr>
        <p:spPr>
          <a:xfrm>
            <a:off x="5333641" y="2301875"/>
            <a:ext cx="3810359" cy="888425"/>
          </a:xfrm>
        </p:spPr>
        <p:txBody>
          <a:bodyPr/>
          <a:lstStyle/>
          <a:p>
            <a:pPr eaLnBrk="1" hangingPunct="1">
              <a:lnSpc>
                <a:spcPct val="80000"/>
              </a:lnSpc>
              <a:spcBef>
                <a:spcPts val="1200"/>
              </a:spcBef>
              <a:buNone/>
            </a:pPr>
            <a:r>
              <a:rPr lang="en-US" sz="2800" dirty="0" smtClean="0">
                <a:solidFill>
                  <a:srgbClr val="0000FF"/>
                </a:solidFill>
                <a:ea typeface="ＭＳ Ｐゴシック" pitchFamily="-107" charset="-128"/>
                <a:cs typeface="ＭＳ Ｐゴシック" pitchFamily="-107" charset="-128"/>
              </a:rPr>
              <a:t>Detecting earthquakes</a:t>
            </a:r>
            <a:endParaRPr lang="en-US" sz="2800" dirty="0">
              <a:solidFill>
                <a:srgbClr val="0000FF"/>
              </a:solidFill>
              <a:ea typeface="ＭＳ Ｐゴシック" pitchFamily="-107" charset="-128"/>
              <a:cs typeface="ＭＳ Ｐゴシック" pitchFamily="-107" charset="-128"/>
            </a:endParaRPr>
          </a:p>
        </p:txBody>
      </p:sp>
      <p:pic>
        <p:nvPicPr>
          <p:cNvPr id="8" name="Picture 7"/>
          <p:cNvPicPr>
            <a:picLocks noChangeAspect="1"/>
          </p:cNvPicPr>
          <p:nvPr/>
        </p:nvPicPr>
        <p:blipFill>
          <a:blip r:embed="rId3"/>
          <a:stretch>
            <a:fillRect/>
          </a:stretch>
        </p:blipFill>
        <p:spPr>
          <a:xfrm>
            <a:off x="316102" y="1493057"/>
            <a:ext cx="4255898" cy="4888621"/>
          </a:xfrm>
          <a:prstGeom prst="rect">
            <a:avLst/>
          </a:prstGeom>
          <a:ln w="38100" cap="flat" cmpd="sng" algn="ctr">
            <a:solidFill>
              <a:srgbClr val="4F81BD"/>
            </a:solidFill>
            <a:prstDash val="solid"/>
            <a:round/>
            <a:headEnd type="none" w="med" len="med"/>
            <a:tailEnd type="none" w="med" len="med"/>
          </a:ln>
        </p:spPr>
      </p:pic>
      <p:pic>
        <p:nvPicPr>
          <p:cNvPr id="39941" name="Picture 5" descr="Portable seismograph">
            <a:hlinkClick r:id="rId4"/>
          </p:cNvPr>
          <p:cNvPicPr>
            <a:picLocks noChangeAspect="1" noChangeArrowheads="1"/>
          </p:cNvPicPr>
          <p:nvPr/>
        </p:nvPicPr>
        <p:blipFill>
          <a:blip r:embed="rId5"/>
          <a:srcRect/>
          <a:stretch>
            <a:fillRect/>
          </a:stretch>
        </p:blipFill>
        <p:spPr bwMode="auto">
          <a:xfrm>
            <a:off x="5156932" y="3832396"/>
            <a:ext cx="3619869" cy="2265264"/>
          </a:xfrm>
          <a:prstGeom prst="rect">
            <a:avLst/>
          </a:prstGeom>
          <a:noFill/>
          <a:ln w="38100" cap="flat" cmpd="sng" algn="ctr">
            <a:solidFill>
              <a:srgbClr val="4F81BD"/>
            </a:solidFill>
            <a:prstDash val="solid"/>
            <a:miter lim="800000"/>
            <a:headEnd type="none" w="med" len="med"/>
            <a:tailEnd type="none" w="med" len="med"/>
          </a:ln>
        </p:spPr>
      </p:pic>
      <p:sp>
        <p:nvSpPr>
          <p:cNvPr id="7" name="TextBox 6">
            <a:hlinkClick r:id="rId6" tooltip="Click on the harmonic tremor to see one from Mount St. Helens."/>
          </p:cNvPr>
          <p:cNvSpPr txBox="1"/>
          <p:nvPr/>
        </p:nvSpPr>
        <p:spPr>
          <a:xfrm>
            <a:off x="250635" y="4762790"/>
            <a:ext cx="4578266" cy="1838270"/>
          </a:xfrm>
          <a:prstGeom prst="rect">
            <a:avLst/>
          </a:prstGeom>
          <a:noFill/>
        </p:spPr>
        <p:txBody>
          <a:bodyPr wrap="squar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744788" y="0"/>
            <a:ext cx="6399212" cy="673100"/>
          </a:xfrm>
        </p:spPr>
        <p:txBody>
          <a:bodyPr/>
          <a:lstStyle/>
          <a:p>
            <a:pPr>
              <a:defRPr/>
            </a:pPr>
            <a:r>
              <a:rPr lang="en-US" kern="0" dirty="0" smtClean="0">
                <a:solidFill>
                  <a:srgbClr val="FFFFFF"/>
                </a:solidFill>
              </a:rPr>
              <a:t>Signs of Volcanic Activity</a:t>
            </a:r>
            <a:endParaRPr lang="en-US" dirty="0"/>
          </a:p>
        </p:txBody>
      </p:sp>
      <p:sp>
        <p:nvSpPr>
          <p:cNvPr id="14" name="Content Placeholder 13"/>
          <p:cNvSpPr>
            <a:spLocks noGrp="1"/>
          </p:cNvSpPr>
          <p:nvPr>
            <p:ph idx="1"/>
          </p:nvPr>
        </p:nvSpPr>
        <p:spPr>
          <a:xfrm>
            <a:off x="5808133" y="1371600"/>
            <a:ext cx="3335867" cy="5244687"/>
          </a:xfrm>
        </p:spPr>
        <p:txBody>
          <a:bodyPr/>
          <a:lstStyle/>
          <a:p>
            <a:pPr lvl="1">
              <a:spcBef>
                <a:spcPct val="40000"/>
              </a:spcBef>
              <a:buClr>
                <a:schemeClr val="tx1"/>
              </a:buClr>
              <a:buFontTx/>
              <a:buChar char="•"/>
              <a:defRPr/>
            </a:pPr>
            <a:r>
              <a:rPr lang="en-US" sz="2600" kern="0" dirty="0" smtClean="0">
                <a:solidFill>
                  <a:srgbClr val="0000FF"/>
                </a:solidFill>
              </a:rPr>
              <a:t>Eruption history</a:t>
            </a:r>
          </a:p>
          <a:p>
            <a:pPr lvl="1">
              <a:spcBef>
                <a:spcPct val="40000"/>
              </a:spcBef>
              <a:buClr>
                <a:schemeClr val="tx1"/>
              </a:buClr>
              <a:buFontTx/>
              <a:buChar char="•"/>
              <a:defRPr/>
            </a:pPr>
            <a:r>
              <a:rPr lang="en-US" sz="2600" kern="0" dirty="0" smtClean="0">
                <a:solidFill>
                  <a:srgbClr val="0000FF"/>
                </a:solidFill>
              </a:rPr>
              <a:t>Volcanic gas emission</a:t>
            </a:r>
          </a:p>
          <a:p>
            <a:pPr lvl="1">
              <a:spcBef>
                <a:spcPct val="40000"/>
              </a:spcBef>
              <a:buClr>
                <a:schemeClr val="tx1"/>
              </a:buClr>
              <a:buFontTx/>
              <a:buChar char="•"/>
              <a:defRPr/>
            </a:pPr>
            <a:r>
              <a:rPr lang="en-US" sz="2600" kern="0" dirty="0" smtClean="0">
                <a:solidFill>
                  <a:srgbClr val="0000FF"/>
                </a:solidFill>
              </a:rPr>
              <a:t>Heat and hydrothermal activity</a:t>
            </a:r>
          </a:p>
          <a:p>
            <a:pPr lvl="1">
              <a:spcBef>
                <a:spcPct val="40000"/>
              </a:spcBef>
              <a:buClr>
                <a:schemeClr val="tx1"/>
              </a:buClr>
              <a:buFontTx/>
              <a:buChar char="•"/>
              <a:defRPr/>
            </a:pPr>
            <a:r>
              <a:rPr lang="en-US" sz="2600" kern="0" dirty="0" smtClean="0">
                <a:solidFill>
                  <a:srgbClr val="0000FF"/>
                </a:solidFill>
              </a:rPr>
              <a:t>Earthquakes</a:t>
            </a:r>
          </a:p>
          <a:p>
            <a:pPr lvl="1">
              <a:spcBef>
                <a:spcPct val="40000"/>
              </a:spcBef>
              <a:buClr>
                <a:schemeClr val="tx1"/>
              </a:buClr>
              <a:buFontTx/>
              <a:buChar char="•"/>
              <a:defRPr/>
            </a:pPr>
            <a:r>
              <a:rPr lang="en-US" sz="2600" kern="0" dirty="0" smtClean="0">
                <a:solidFill>
                  <a:srgbClr val="0000FF"/>
                </a:solidFill>
              </a:rPr>
              <a:t>Ground deformation – uplift and / or sinking </a:t>
            </a:r>
          </a:p>
          <a:p>
            <a:pPr>
              <a:buFont typeface="Arial" pitchFamily="-108" charset="0"/>
              <a:buChar char="•"/>
              <a:defRPr/>
            </a:pPr>
            <a:endParaRPr lang="en-US" dirty="0" smtClean="0"/>
          </a:p>
          <a:p>
            <a:pPr>
              <a:buFont typeface="Arial" pitchFamily="-108" charset="0"/>
              <a:buChar char="•"/>
              <a:defRPr/>
            </a:pPr>
            <a:endParaRPr lang="en-US" dirty="0"/>
          </a:p>
        </p:txBody>
      </p:sp>
      <p:pic>
        <p:nvPicPr>
          <p:cNvPr id="4" name="Picture 3"/>
          <p:cNvPicPr>
            <a:picLocks noChangeAspect="1"/>
          </p:cNvPicPr>
          <p:nvPr/>
        </p:nvPicPr>
        <p:blipFill>
          <a:blip r:embed="rId3"/>
          <a:stretch>
            <a:fillRect/>
          </a:stretch>
        </p:blipFill>
        <p:spPr>
          <a:xfrm>
            <a:off x="278874" y="1347021"/>
            <a:ext cx="5734774" cy="442724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Earthquakes</a:t>
            </a:r>
          </a:p>
        </p:txBody>
      </p:sp>
      <p:pic>
        <p:nvPicPr>
          <p:cNvPr id="40964" name="Picture 5"/>
          <p:cNvPicPr>
            <a:picLocks noChangeAspect="1" noChangeArrowheads="1"/>
          </p:cNvPicPr>
          <p:nvPr/>
        </p:nvPicPr>
        <p:blipFill>
          <a:blip r:embed="rId3"/>
          <a:srcRect/>
          <a:stretch>
            <a:fillRect/>
          </a:stretch>
        </p:blipFill>
        <p:spPr bwMode="auto">
          <a:xfrm>
            <a:off x="1576352" y="867415"/>
            <a:ext cx="5560441" cy="5648796"/>
          </a:xfrm>
          <a:prstGeom prst="rect">
            <a:avLst/>
          </a:prstGeom>
          <a:noFill/>
          <a:ln w="38100" cap="flat" cmpd="sng" algn="ctr">
            <a:solidFill>
              <a:srgbClr val="4F81BD"/>
            </a:solidFill>
            <a:prstDash val="solid"/>
            <a:miter lim="800000"/>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Earthquakes</a:t>
            </a:r>
          </a:p>
        </p:txBody>
      </p:sp>
      <p:sp>
        <p:nvSpPr>
          <p:cNvPr id="41987" name="Rectangle 3"/>
          <p:cNvSpPr>
            <a:spLocks noGrp="1" noChangeArrowheads="1"/>
          </p:cNvSpPr>
          <p:nvPr>
            <p:ph type="body" idx="1"/>
          </p:nvPr>
        </p:nvSpPr>
        <p:spPr>
          <a:xfrm>
            <a:off x="2628900" y="5923069"/>
            <a:ext cx="4656224" cy="673856"/>
          </a:xfrm>
        </p:spPr>
        <p:txBody>
          <a:bodyPr/>
          <a:lstStyle/>
          <a:p>
            <a:pPr eaLnBrk="1" hangingPunct="1">
              <a:lnSpc>
                <a:spcPct val="80000"/>
              </a:lnSpc>
              <a:spcBef>
                <a:spcPts val="1200"/>
              </a:spcBef>
              <a:buNone/>
            </a:pPr>
            <a:r>
              <a:rPr lang="en-US" sz="2800" dirty="0" smtClean="0">
                <a:solidFill>
                  <a:srgbClr val="0000FF"/>
                </a:solidFill>
                <a:ea typeface="ＭＳ Ｐゴシック" pitchFamily="-107" charset="-128"/>
                <a:cs typeface="ＭＳ Ｐゴシック" pitchFamily="-107" charset="-128"/>
              </a:rPr>
              <a:t>Mount St. Helens earthquakes</a:t>
            </a:r>
            <a:endParaRPr lang="en-US" sz="2800" dirty="0">
              <a:solidFill>
                <a:srgbClr val="0000FF"/>
              </a:solidFill>
              <a:ea typeface="ＭＳ Ｐゴシック" pitchFamily="-107" charset="-128"/>
              <a:cs typeface="ＭＳ Ｐゴシック" pitchFamily="-107" charset="-128"/>
            </a:endParaRPr>
          </a:p>
        </p:txBody>
      </p:sp>
      <p:pic>
        <p:nvPicPr>
          <p:cNvPr id="41988" name="Picture 4"/>
          <p:cNvPicPr>
            <a:picLocks noChangeAspect="1" noChangeArrowheads="1"/>
          </p:cNvPicPr>
          <p:nvPr/>
        </p:nvPicPr>
        <p:blipFill>
          <a:blip r:embed="rId3"/>
          <a:srcRect/>
          <a:stretch>
            <a:fillRect/>
          </a:stretch>
        </p:blipFill>
        <p:spPr bwMode="auto">
          <a:xfrm>
            <a:off x="655072" y="953853"/>
            <a:ext cx="7833856" cy="482147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Ground Deformation</a:t>
            </a:r>
          </a:p>
        </p:txBody>
      </p:sp>
      <p:sp>
        <p:nvSpPr>
          <p:cNvPr id="43012" name="Rectangle 4"/>
          <p:cNvSpPr>
            <a:spLocks noChangeArrowheads="1"/>
          </p:cNvSpPr>
          <p:nvPr/>
        </p:nvSpPr>
        <p:spPr bwMode="auto">
          <a:xfrm>
            <a:off x="6420907" y="3112799"/>
            <a:ext cx="2723093" cy="2554545"/>
          </a:xfrm>
          <a:prstGeom prst="rect">
            <a:avLst/>
          </a:prstGeom>
          <a:noFill/>
          <a:ln w="9525">
            <a:noFill/>
            <a:miter lim="800000"/>
            <a:headEnd/>
            <a:tailEnd/>
          </a:ln>
        </p:spPr>
        <p:txBody>
          <a:bodyPr wrap="square" anchor="ctr">
            <a:prstTxWarp prst="textNoShape">
              <a:avLst/>
            </a:prstTxWarp>
            <a:spAutoFit/>
          </a:bodyPr>
          <a:lstStyle/>
          <a:p>
            <a:r>
              <a:rPr lang="en-US" sz="3200" dirty="0" smtClean="0">
                <a:solidFill>
                  <a:srgbClr val="0000FF"/>
                </a:solidFill>
                <a:latin typeface="Calibri"/>
                <a:cs typeface="Calibri"/>
              </a:rPr>
              <a:t>Satellite measurement of ground deformation 1996 to 2000</a:t>
            </a:r>
            <a:endParaRPr lang="en-US" sz="3200" dirty="0">
              <a:solidFill>
                <a:srgbClr val="0000FF"/>
              </a:solidFill>
              <a:latin typeface="Calibri"/>
              <a:cs typeface="Calibri"/>
            </a:endParaRPr>
          </a:p>
        </p:txBody>
      </p:sp>
      <p:pic>
        <p:nvPicPr>
          <p:cNvPr id="6" name="Picture 5"/>
          <p:cNvPicPr>
            <a:picLocks noChangeAspect="1"/>
          </p:cNvPicPr>
          <p:nvPr/>
        </p:nvPicPr>
        <p:blipFill>
          <a:blip r:embed="rId3"/>
          <a:stretch>
            <a:fillRect/>
          </a:stretch>
        </p:blipFill>
        <p:spPr>
          <a:xfrm>
            <a:off x="300762" y="1140703"/>
            <a:ext cx="5694671" cy="54492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Ground Deformation</a:t>
            </a:r>
          </a:p>
        </p:txBody>
      </p:sp>
      <p:sp>
        <p:nvSpPr>
          <p:cNvPr id="45061" name="Rectangle 4"/>
          <p:cNvSpPr>
            <a:spLocks noChangeArrowheads="1"/>
          </p:cNvSpPr>
          <p:nvPr/>
        </p:nvSpPr>
        <p:spPr bwMode="auto">
          <a:xfrm>
            <a:off x="5486400" y="958841"/>
            <a:ext cx="3124200" cy="2339102"/>
          </a:xfrm>
          <a:prstGeom prst="rect">
            <a:avLst/>
          </a:prstGeom>
          <a:noFill/>
          <a:ln w="9525">
            <a:noFill/>
            <a:miter lim="800000"/>
            <a:headEnd/>
            <a:tailEnd/>
          </a:ln>
        </p:spPr>
        <p:txBody>
          <a:bodyPr wrap="square" anchor="ctr">
            <a:prstTxWarp prst="textNoShape">
              <a:avLst/>
            </a:prstTxWarp>
            <a:spAutoFit/>
          </a:bodyPr>
          <a:lstStyle/>
          <a:p>
            <a:r>
              <a:rPr lang="en-US" dirty="0" smtClean="0"/>
              <a:t> </a:t>
            </a:r>
            <a:r>
              <a:rPr lang="en-US" dirty="0"/>
              <a:t>                  </a:t>
            </a:r>
            <a:br>
              <a:rPr lang="en-US" dirty="0"/>
            </a:br>
            <a:endParaRPr lang="en-US" dirty="0"/>
          </a:p>
          <a:p>
            <a:endParaRPr lang="en-US" dirty="0"/>
          </a:p>
          <a:p>
            <a:endParaRPr lang="en-US" dirty="0"/>
          </a:p>
          <a:p>
            <a:endParaRPr lang="en-US" dirty="0"/>
          </a:p>
          <a:p>
            <a:endParaRPr lang="en-US" dirty="0"/>
          </a:p>
          <a:p>
            <a:endParaRPr lang="en-US" dirty="0" smtClean="0"/>
          </a:p>
          <a:p>
            <a:r>
              <a:rPr lang="en-US" sz="1000" b="1" dirty="0" smtClean="0"/>
              <a:t/>
            </a:r>
            <a:br>
              <a:rPr lang="en-US" sz="1000" b="1" dirty="0" smtClean="0"/>
            </a:br>
            <a:endParaRPr lang="en-US" sz="1000" b="1" dirty="0"/>
          </a:p>
        </p:txBody>
      </p:sp>
      <p:pic>
        <p:nvPicPr>
          <p:cNvPr id="45062" name="Picture 5" descr="Tiltmeter site at base of dome (note steam on flank of dome on right), Mount St. Helens">
            <a:hlinkClick r:id="rId3"/>
          </p:cNvPr>
          <p:cNvPicPr>
            <a:picLocks noChangeAspect="1" noChangeArrowheads="1"/>
          </p:cNvPicPr>
          <p:nvPr/>
        </p:nvPicPr>
        <p:blipFill>
          <a:blip r:embed="rId4"/>
          <a:srcRect/>
          <a:stretch>
            <a:fillRect/>
          </a:stretch>
        </p:blipFill>
        <p:spPr bwMode="auto">
          <a:xfrm>
            <a:off x="382171" y="3142689"/>
            <a:ext cx="5499397" cy="3441051"/>
          </a:xfrm>
          <a:prstGeom prst="rect">
            <a:avLst/>
          </a:prstGeom>
          <a:noFill/>
          <a:ln w="38100" cap="flat" cmpd="sng" algn="ctr">
            <a:solidFill>
              <a:srgbClr val="4F81BD"/>
            </a:solidFill>
            <a:prstDash val="solid"/>
            <a:miter lim="800000"/>
            <a:headEnd type="none" w="med" len="med"/>
            <a:tailEnd type="none" w="med" len="med"/>
          </a:ln>
        </p:spPr>
      </p:pic>
      <p:sp>
        <p:nvSpPr>
          <p:cNvPr id="11" name="TextBox 10"/>
          <p:cNvSpPr txBox="1"/>
          <p:nvPr/>
        </p:nvSpPr>
        <p:spPr>
          <a:xfrm>
            <a:off x="1079538" y="1224657"/>
            <a:ext cx="3243997" cy="1077218"/>
          </a:xfrm>
          <a:prstGeom prst="rect">
            <a:avLst/>
          </a:prstGeom>
          <a:noFill/>
        </p:spPr>
        <p:txBody>
          <a:bodyPr wrap="none" rtlCol="0">
            <a:spAutoFit/>
          </a:bodyPr>
          <a:lstStyle/>
          <a:p>
            <a:r>
              <a:rPr lang="en-US" sz="3200" dirty="0" smtClean="0">
                <a:solidFill>
                  <a:srgbClr val="0000FF"/>
                </a:solidFill>
                <a:latin typeface="Calibri"/>
                <a:cs typeface="Calibri"/>
              </a:rPr>
              <a:t>Measuring ground </a:t>
            </a:r>
          </a:p>
          <a:p>
            <a:r>
              <a:rPr lang="en-US" sz="3200" dirty="0" smtClean="0">
                <a:solidFill>
                  <a:srgbClr val="0000FF"/>
                </a:solidFill>
                <a:latin typeface="Calibri"/>
                <a:cs typeface="Calibri"/>
              </a:rPr>
              <a:t>deformation</a:t>
            </a:r>
            <a:endParaRPr lang="en-US" sz="3200" dirty="0">
              <a:solidFill>
                <a:srgbClr val="0000FF"/>
              </a:solidFill>
              <a:latin typeface="Calibri"/>
              <a:cs typeface="Calibri"/>
            </a:endParaRPr>
          </a:p>
        </p:txBody>
      </p:sp>
      <p:pic>
        <p:nvPicPr>
          <p:cNvPr id="8" name="Picture 7"/>
          <p:cNvPicPr>
            <a:picLocks noChangeAspect="1"/>
          </p:cNvPicPr>
          <p:nvPr/>
        </p:nvPicPr>
        <p:blipFill>
          <a:blip r:embed="rId5"/>
          <a:stretch>
            <a:fillRect/>
          </a:stretch>
        </p:blipFill>
        <p:spPr>
          <a:xfrm>
            <a:off x="4364472" y="967558"/>
            <a:ext cx="4157118" cy="3117839"/>
          </a:xfrm>
          <a:prstGeom prst="rect">
            <a:avLst/>
          </a:prstGeom>
          <a:ln w="38100" cap="flat" cmpd="sng" algn="ctr">
            <a:solidFill>
              <a:srgbClr val="4F81BD"/>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5"/>
          <p:cNvPicPr>
            <a:picLocks noChangeAspect="1" noChangeArrowheads="1"/>
          </p:cNvPicPr>
          <p:nvPr/>
        </p:nvPicPr>
        <p:blipFill>
          <a:blip r:embed="rId3"/>
          <a:srcRect/>
          <a:stretch>
            <a:fillRect/>
          </a:stretch>
        </p:blipFill>
        <p:spPr bwMode="auto">
          <a:xfrm>
            <a:off x="1215446" y="1048932"/>
            <a:ext cx="6713107" cy="4950512"/>
          </a:xfrm>
          <a:prstGeom prst="rect">
            <a:avLst/>
          </a:prstGeom>
          <a:noFill/>
          <a:ln w="9525">
            <a:noFill/>
            <a:miter lim="800000"/>
            <a:headEnd/>
            <a:tailEnd/>
          </a:ln>
        </p:spPr>
      </p:pic>
      <p:sp>
        <p:nvSpPr>
          <p:cNvPr id="46082"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Ground Deformation</a:t>
            </a:r>
          </a:p>
        </p:txBody>
      </p:sp>
      <p:sp>
        <p:nvSpPr>
          <p:cNvPr id="46083" name="Rectangle 3"/>
          <p:cNvSpPr>
            <a:spLocks noGrp="1" noChangeArrowheads="1"/>
          </p:cNvSpPr>
          <p:nvPr>
            <p:ph type="body" idx="1"/>
          </p:nvPr>
        </p:nvSpPr>
        <p:spPr>
          <a:xfrm>
            <a:off x="2181416" y="6093051"/>
            <a:ext cx="5449527" cy="514276"/>
          </a:xfrm>
        </p:spPr>
        <p:txBody>
          <a:bodyPr/>
          <a:lstStyle/>
          <a:p>
            <a:pPr eaLnBrk="1" hangingPunct="1">
              <a:lnSpc>
                <a:spcPct val="90000"/>
              </a:lnSpc>
              <a:buNone/>
            </a:pPr>
            <a:r>
              <a:rPr lang="en-US" sz="2800" dirty="0" smtClean="0">
                <a:solidFill>
                  <a:srgbClr val="0000FF"/>
                </a:solidFill>
                <a:ea typeface="ＭＳ Ｐゴシック" pitchFamily="-107" charset="-128"/>
                <a:cs typeface="ＭＳ Ｐゴシック" pitchFamily="-107" charset="-128"/>
              </a:rPr>
              <a:t>Deformation at Mount St. Helens</a:t>
            </a:r>
            <a:endParaRPr lang="en-US" sz="2800" dirty="0">
              <a:solidFill>
                <a:srgbClr val="0000FF"/>
              </a:solidFill>
              <a:ea typeface="ＭＳ Ｐゴシック" pitchFamily="-107" charset="-128"/>
              <a:cs typeface="ＭＳ Ｐゴシック" pitchFamily="-107" charset="-128"/>
            </a:endParaRPr>
          </a:p>
        </p:txBody>
      </p:sp>
      <p:sp>
        <p:nvSpPr>
          <p:cNvPr id="46085" name="Rectangle 7"/>
          <p:cNvSpPr>
            <a:spLocks noChangeArrowheads="1"/>
          </p:cNvSpPr>
          <p:nvPr/>
        </p:nvSpPr>
        <p:spPr bwMode="auto">
          <a:xfrm>
            <a:off x="5486400" y="5334000"/>
            <a:ext cx="2590800" cy="246221"/>
          </a:xfrm>
          <a:prstGeom prst="rect">
            <a:avLst/>
          </a:prstGeom>
          <a:noFill/>
          <a:ln w="9525">
            <a:noFill/>
            <a:miter lim="800000"/>
            <a:headEnd/>
            <a:tailEnd/>
          </a:ln>
        </p:spPr>
        <p:txBody>
          <a:bodyPr>
            <a:prstTxWarp prst="textNoShape">
              <a:avLst/>
            </a:prstTxWarp>
            <a:spAutoFit/>
          </a:bodyPr>
          <a:lstStyle/>
          <a:p>
            <a:pPr>
              <a:spcBef>
                <a:spcPct val="20000"/>
              </a:spcBef>
            </a:pPr>
            <a:endParaRPr lang="en-US" sz="1000" dirty="0"/>
          </a:p>
        </p:txBody>
      </p:sp>
      <p:pic>
        <p:nvPicPr>
          <p:cNvPr id="6" name="Picture 3" descr="mayonmogi"/>
          <p:cNvPicPr>
            <a:picLocks noChangeAspect="1" noChangeArrowheads="1"/>
          </p:cNvPicPr>
          <p:nvPr/>
        </p:nvPicPr>
        <p:blipFill>
          <a:blip r:embed="rId4"/>
          <a:srcRect/>
          <a:stretch>
            <a:fillRect/>
          </a:stretch>
        </p:blipFill>
        <p:spPr bwMode="auto">
          <a:xfrm>
            <a:off x="2266672" y="2301875"/>
            <a:ext cx="2044250" cy="1495178"/>
          </a:xfrm>
          <a:prstGeom prst="rect">
            <a:avLst/>
          </a:prstGeom>
          <a:noFill/>
          <a:ln w="9525" cap="flat" cmpd="sng" algn="ctr">
            <a:solidFill>
              <a:srgbClr val="4F81BD"/>
            </a:solidFill>
            <a:prstDash val="solid"/>
            <a:miter lim="800000"/>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The Science of Prediction</a:t>
            </a:r>
          </a:p>
        </p:txBody>
      </p:sp>
      <p:pic>
        <p:nvPicPr>
          <p:cNvPr id="9" name="Picture 8"/>
          <p:cNvPicPr>
            <a:picLocks noChangeAspect="1"/>
          </p:cNvPicPr>
          <p:nvPr/>
        </p:nvPicPr>
        <p:blipFill>
          <a:blip r:embed="rId3"/>
          <a:stretch>
            <a:fillRect/>
          </a:stretch>
        </p:blipFill>
        <p:spPr>
          <a:xfrm>
            <a:off x="434086" y="1111935"/>
            <a:ext cx="6441453" cy="4369452"/>
          </a:xfrm>
          <a:prstGeom prst="rect">
            <a:avLst/>
          </a:prstGeom>
          <a:ln w="38100" cap="flat" cmpd="sng" algn="ctr">
            <a:solidFill>
              <a:srgbClr val="4F81BD"/>
            </a:solidFill>
            <a:prstDash val="solid"/>
            <a:round/>
            <a:headEnd type="none" w="med" len="med"/>
            <a:tailEnd type="none" w="med" len="med"/>
          </a:ln>
        </p:spPr>
      </p:pic>
      <p:pic>
        <p:nvPicPr>
          <p:cNvPr id="47119" name="Picture 6" descr="standardicons.png"/>
          <p:cNvPicPr>
            <a:picLocks noChangeAspect="1"/>
          </p:cNvPicPr>
          <p:nvPr/>
        </p:nvPicPr>
        <p:blipFill>
          <a:blip r:embed="rId4"/>
          <a:srcRect/>
          <a:stretch>
            <a:fillRect/>
          </a:stretch>
        </p:blipFill>
        <p:spPr bwMode="auto">
          <a:xfrm>
            <a:off x="5814732" y="4464853"/>
            <a:ext cx="2894834" cy="2140526"/>
          </a:xfrm>
          <a:prstGeom prst="rect">
            <a:avLst/>
          </a:prstGeom>
          <a:noFill/>
          <a:ln w="38100" cap="flat" cmpd="sng" algn="ctr">
            <a:solidFill>
              <a:srgbClr val="4F81BD"/>
            </a:solidFill>
            <a:prstDash val="solid"/>
            <a:miter lim="800000"/>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Sources</a:t>
            </a:r>
          </a:p>
        </p:txBody>
      </p:sp>
      <p:sp>
        <p:nvSpPr>
          <p:cNvPr id="48131" name="Rectangle 3"/>
          <p:cNvSpPr>
            <a:spLocks noGrp="1" noChangeArrowheads="1"/>
          </p:cNvSpPr>
          <p:nvPr>
            <p:ph type="body" idx="1"/>
          </p:nvPr>
        </p:nvSpPr>
        <p:spPr/>
        <p:txBody>
          <a:bodyPr/>
          <a:lstStyle/>
          <a:p>
            <a:pPr eaLnBrk="1" hangingPunct="1">
              <a:spcBef>
                <a:spcPct val="0"/>
              </a:spcBef>
              <a:buNone/>
            </a:pPr>
            <a:r>
              <a:rPr lang="en-US" sz="1200" dirty="0" err="1">
                <a:ea typeface="ＭＳ Ｐゴシック" pitchFamily="-107" charset="-128"/>
                <a:cs typeface="ＭＳ Ｐゴシック" pitchFamily="-107" charset="-128"/>
              </a:rPr>
              <a:t>Driedger</a:t>
            </a:r>
            <a:r>
              <a:rPr lang="en-US" sz="1200" dirty="0">
                <a:ea typeface="ＭＳ Ｐゴシック" pitchFamily="-107" charset="-128"/>
                <a:cs typeface="ＭＳ Ｐゴシック" pitchFamily="-107" charset="-128"/>
              </a:rPr>
              <a:t>, C., Doherty, A., and Dixon, C</a:t>
            </a:r>
            <a:r>
              <a:rPr lang="en-US" sz="1200" dirty="0" smtClean="0">
                <a:ea typeface="ＭＳ Ｐゴシック" pitchFamily="-107" charset="-128"/>
                <a:cs typeface="ＭＳ Ｐゴシック" pitchFamily="-107" charset="-128"/>
              </a:rPr>
              <a:t>.  2005.  </a:t>
            </a:r>
            <a:r>
              <a:rPr lang="en-US" sz="1200" dirty="0">
                <a:ea typeface="ＭＳ Ｐゴシック" pitchFamily="-107" charset="-128"/>
                <a:cs typeface="ＭＳ Ｐゴシック" pitchFamily="-107" charset="-128"/>
                <a:hlinkClick r:id="rId3"/>
              </a:rPr>
              <a:t>“Living with a Volcano in your Backyard -- An Educator's Guide with Emphasis on Mount Rainier”</a:t>
            </a:r>
            <a:r>
              <a:rPr lang="en-US" sz="1200" dirty="0">
                <a:ea typeface="ＭＳ Ｐゴシック" pitchFamily="-107" charset="-128"/>
                <a:cs typeface="ＭＳ Ｐゴシック" pitchFamily="-107" charset="-128"/>
              </a:rPr>
              <a:t>. U.S. Geological Survey and National Park Service, General Interest Publication 19. http://vulcan.wr.usgs.gov/Outreach/Publications/GIP19/framework.</a:t>
            </a:r>
            <a:r>
              <a:rPr lang="en-US" sz="1200" dirty="0" smtClean="0">
                <a:ea typeface="ＭＳ Ｐゴシック" pitchFamily="-107" charset="-128"/>
                <a:cs typeface="ＭＳ Ｐゴシック" pitchFamily="-107" charset="-128"/>
              </a:rPr>
              <a:t>html.</a:t>
            </a:r>
          </a:p>
          <a:p>
            <a:pPr eaLnBrk="1" hangingPunct="1">
              <a:spcBef>
                <a:spcPct val="0"/>
              </a:spcBef>
              <a:buNone/>
            </a:pPr>
            <a:endParaRPr lang="en-US" sz="1200" dirty="0">
              <a:ea typeface="ＭＳ Ｐゴシック" pitchFamily="-107" charset="-128"/>
              <a:cs typeface="ＭＳ Ｐゴシック" pitchFamily="-107" charset="-128"/>
            </a:endParaRPr>
          </a:p>
          <a:p>
            <a:pPr eaLnBrk="1" hangingPunct="1">
              <a:buNone/>
            </a:pPr>
            <a:r>
              <a:rPr lang="en-US" sz="1200" dirty="0">
                <a:ea typeface="ＭＳ Ｐゴシック" pitchFamily="-107" charset="-128"/>
                <a:cs typeface="ＭＳ Ｐゴシック" pitchFamily="-107" charset="-128"/>
              </a:rPr>
              <a:t>Smithsonian National Museum of Natural History (</a:t>
            </a:r>
            <a:r>
              <a:rPr lang="en-US" sz="1200" dirty="0" err="1">
                <a:ea typeface="ＭＳ Ｐゴシック" pitchFamily="-107" charset="-128"/>
                <a:cs typeface="ＭＳ Ｐゴシック" pitchFamily="-107" charset="-128"/>
              </a:rPr>
              <a:t>n.d</a:t>
            </a:r>
            <a:r>
              <a:rPr lang="en-US" sz="1200" dirty="0">
                <a:ea typeface="ＭＳ Ｐゴシック" pitchFamily="-107" charset="-128"/>
                <a:cs typeface="ＭＳ Ｐゴシック" pitchFamily="-107" charset="-128"/>
              </a:rPr>
              <a:t>.</a:t>
            </a:r>
            <a:r>
              <a:rPr lang="en-US" sz="1200" dirty="0" smtClean="0">
                <a:ea typeface="ＭＳ Ｐゴシック" pitchFamily="-107" charset="-128"/>
                <a:cs typeface="ＭＳ Ｐゴシック" pitchFamily="-107" charset="-128"/>
              </a:rPr>
              <a:t>)  </a:t>
            </a:r>
            <a:r>
              <a:rPr lang="en-US" sz="1200" dirty="0" smtClean="0">
                <a:ea typeface="ＭＳ Ｐゴシック" pitchFamily="-107" charset="-128"/>
                <a:cs typeface="ＭＳ Ｐゴシック" pitchFamily="-107" charset="-128"/>
                <a:hlinkClick r:id="rId4"/>
              </a:rPr>
              <a:t>Global Volcanism Program: St. Helens Index of Monthly Reports </a:t>
            </a:r>
            <a:r>
              <a:rPr lang="en-US" sz="1200" dirty="0" smtClean="0">
                <a:ea typeface="ＭＳ Ｐゴシック" pitchFamily="-107" charset="-128"/>
                <a:cs typeface="ＭＳ Ｐゴシック" pitchFamily="-107" charset="-128"/>
              </a:rPr>
              <a:t>  http</a:t>
            </a:r>
            <a:r>
              <a:rPr lang="en-US" sz="1200" dirty="0">
                <a:ea typeface="ＭＳ Ｐゴシック" pitchFamily="-107" charset="-128"/>
                <a:cs typeface="ＭＳ Ｐゴシック" pitchFamily="-107" charset="-128"/>
              </a:rPr>
              <a:t>://www.volcano.si.edu/world/volcano.cfm?vnum=1201-05-&amp;volpage=var#sean_0509</a:t>
            </a:r>
          </a:p>
          <a:p>
            <a:pPr eaLnBrk="1" hangingPunct="1">
              <a:buNone/>
            </a:pPr>
            <a:endParaRPr lang="en-US" sz="1200" dirty="0">
              <a:ea typeface="ＭＳ Ｐゴシック" pitchFamily="-107" charset="-128"/>
              <a:cs typeface="ＭＳ Ｐゴシック" pitchFamily="-107" charset="-128"/>
            </a:endParaRPr>
          </a:p>
          <a:p>
            <a:pPr eaLnBrk="1" hangingPunct="1">
              <a:buNone/>
            </a:pPr>
            <a:r>
              <a:rPr lang="en-US" sz="1200" dirty="0" smtClean="0">
                <a:ea typeface="ＭＳ Ｐゴシック" pitchFamily="-107" charset="-128"/>
                <a:cs typeface="ＭＳ Ｐゴシック" pitchFamily="-107" charset="-128"/>
              </a:rPr>
              <a:t>USGS.  2007.   </a:t>
            </a:r>
            <a:r>
              <a:rPr lang="en-US" sz="1200" dirty="0" smtClean="0">
                <a:ea typeface="ＭＳ Ｐゴシック" pitchFamily="-107" charset="-128"/>
                <a:cs typeface="ＭＳ Ｐゴシック" pitchFamily="-107" charset="-128"/>
                <a:hlinkClick r:id="rId5"/>
              </a:rPr>
              <a:t>Volcano and Hydrologic Monitoring Techniques </a:t>
            </a:r>
            <a:r>
              <a:rPr lang="en-US" sz="1200" dirty="0" smtClean="0">
                <a:ea typeface="ＭＳ Ｐゴシック" pitchFamily="-107" charset="-128"/>
                <a:cs typeface="ＭＳ Ｐゴシック" pitchFamily="-107" charset="-128"/>
              </a:rPr>
              <a:t>  </a:t>
            </a:r>
            <a:r>
              <a:rPr lang="en-US" sz="1200" u="sng" dirty="0" err="1" smtClean="0">
                <a:ea typeface="ＭＳ Ｐゴシック" pitchFamily="-107" charset="-128"/>
                <a:cs typeface="ＭＳ Ｐゴシック" pitchFamily="-107" charset="-128"/>
              </a:rPr>
              <a:t>http</a:t>
            </a:r>
            <a:r>
              <a:rPr lang="en-US" sz="1200" u="sng" dirty="0" err="1">
                <a:ea typeface="ＭＳ Ｐゴシック" pitchFamily="-107" charset="-128"/>
                <a:cs typeface="ＭＳ Ｐゴシック" pitchFamily="-107" charset="-128"/>
              </a:rPr>
              <a:t>://vulcan.wr.usgs.gov/Monitoring/techniques.html#seismic_monitoring</a:t>
            </a:r>
            <a:endParaRPr lang="en-US" sz="1200" u="sng" dirty="0">
              <a:ea typeface="ＭＳ Ｐゴシック" pitchFamily="-107" charset="-128"/>
              <a:cs typeface="ＭＳ Ｐゴシック" pitchFamily="-107" charset="-128"/>
            </a:endParaRPr>
          </a:p>
          <a:p>
            <a:pPr eaLnBrk="1" hangingPunct="1">
              <a:buNone/>
            </a:pPr>
            <a:endParaRPr lang="en-US" sz="1200" dirty="0">
              <a:ea typeface="ＭＳ Ｐゴシック" pitchFamily="-107" charset="-128"/>
              <a:cs typeface="ＭＳ Ｐゴシック" pitchFamily="-107" charset="-128"/>
            </a:endParaRPr>
          </a:p>
          <a:p>
            <a:pPr>
              <a:buNone/>
            </a:pPr>
            <a:r>
              <a:rPr lang="en-US" sz="1200" dirty="0" smtClean="0">
                <a:ea typeface="ＭＳ Ｐゴシック" pitchFamily="-107" charset="-128"/>
                <a:cs typeface="ＭＳ Ｐゴシック" pitchFamily="-107" charset="-128"/>
              </a:rPr>
              <a:t>USGS.  2002.  </a:t>
            </a:r>
            <a:r>
              <a:rPr lang="en-US" sz="1200" u="sng" dirty="0" smtClean="0">
                <a:ea typeface="ＭＳ Ｐゴシック" pitchFamily="-107" charset="-128"/>
                <a:cs typeface="ＭＳ Ｐゴシック" pitchFamily="-107" charset="-128"/>
              </a:rPr>
              <a:t> </a:t>
            </a:r>
            <a:r>
              <a:rPr lang="en-US" sz="1200" dirty="0">
                <a:ea typeface="ＭＳ Ｐゴシック" pitchFamily="-107" charset="-128"/>
                <a:cs typeface="ＭＳ Ｐゴシック" pitchFamily="-107" charset="-128"/>
              </a:rPr>
              <a:t>Volcano Hazards Program:</a:t>
            </a:r>
            <a:r>
              <a:rPr lang="en-US" sz="1200" dirty="0" smtClean="0">
                <a:ea typeface="ＭＳ Ｐゴシック" pitchFamily="-107" charset="-128"/>
                <a:cs typeface="ＭＳ Ｐゴシック" pitchFamily="-107" charset="-128"/>
              </a:rPr>
              <a:t>  </a:t>
            </a:r>
            <a:r>
              <a:rPr lang="en-US" sz="1200" dirty="0" smtClean="0">
                <a:ea typeface="ＭＳ Ｐゴシック" pitchFamily="-107" charset="-128"/>
                <a:cs typeface="ＭＳ Ｐゴシック" pitchFamily="-107" charset="-128"/>
                <a:hlinkClick r:id="rId6" action="ppaction://hlinkfile"/>
              </a:rPr>
              <a:t>“Strategy </a:t>
            </a:r>
            <a:r>
              <a:rPr lang="en-US" sz="1200" dirty="0">
                <a:ea typeface="ＭＳ Ｐゴシック" pitchFamily="-107" charset="-128"/>
                <a:cs typeface="ＭＳ Ｐゴシック" pitchFamily="-107" charset="-128"/>
                <a:hlinkClick r:id="rId6" action="ppaction://hlinkfile"/>
              </a:rPr>
              <a:t>for</a:t>
            </a:r>
            <a:r>
              <a:rPr lang="en-US" sz="1200" dirty="0" smtClean="0">
                <a:ea typeface="ＭＳ Ｐゴシック" pitchFamily="-107" charset="-128"/>
                <a:cs typeface="ＭＳ Ｐゴシック" pitchFamily="-107" charset="-128"/>
                <a:hlinkClick r:id="rId6" action="ppaction://hlinkfile"/>
              </a:rPr>
              <a:t> Reducing </a:t>
            </a:r>
            <a:r>
              <a:rPr lang="en-US" sz="1200" dirty="0">
                <a:ea typeface="ＭＳ Ｐゴシック" pitchFamily="-107" charset="-128"/>
                <a:cs typeface="ＭＳ Ｐゴシック" pitchFamily="-107" charset="-128"/>
                <a:hlinkClick r:id="rId6" action="ppaction://hlinkfile"/>
              </a:rPr>
              <a:t>V</a:t>
            </a:r>
            <a:r>
              <a:rPr lang="en-US" sz="1200" dirty="0" smtClean="0">
                <a:ea typeface="ＭＳ Ｐゴシック" pitchFamily="-107" charset="-128"/>
                <a:cs typeface="ＭＳ Ｐゴシック" pitchFamily="-107" charset="-128"/>
                <a:hlinkClick r:id="rId6" action="ppaction://hlinkfile"/>
              </a:rPr>
              <a:t>olcanic Risk”.</a:t>
            </a:r>
            <a:r>
              <a:rPr lang="en-US" sz="1200" dirty="0" smtClean="0"/>
              <a:t>  vulcan.wr.usgs.gov/Hazards/RiskPosters/RiskPoster2.</a:t>
            </a:r>
            <a:r>
              <a:rPr lang="en-US" sz="1200" smtClean="0"/>
              <a:t>pdf</a:t>
            </a:r>
          </a:p>
          <a:p>
            <a:pPr eaLnBrk="1" hangingPunct="1">
              <a:buNone/>
            </a:pPr>
            <a:endParaRPr lang="en-US" sz="1200" smtClean="0">
              <a:ea typeface="ＭＳ Ｐゴシック" pitchFamily="-107" charset="-128"/>
              <a:cs typeface="ＭＳ Ｐゴシック" pitchFamily="-107" charset="-128"/>
            </a:endParaRPr>
          </a:p>
          <a:p>
            <a:pPr eaLnBrk="1" hangingPunct="1">
              <a:buNone/>
            </a:pPr>
            <a:r>
              <a:rPr lang="en-US" sz="1200" dirty="0" smtClean="0">
                <a:ea typeface="ＭＳ Ｐゴシック" pitchFamily="-107" charset="-128"/>
                <a:cs typeface="ＭＳ Ｐゴシック" pitchFamily="-107" charset="-128"/>
              </a:rPr>
              <a:t>USGS.  2004. Fact Sheet 100-03:  “</a:t>
            </a:r>
            <a:r>
              <a:rPr lang="en-US" sz="1200" u="sng" dirty="0" smtClean="0">
                <a:ea typeface="ＭＳ Ｐゴシック" pitchFamily="-107" charset="-128"/>
                <a:cs typeface="ＭＳ Ｐゴシック" pitchFamily="-107" charset="-128"/>
                <a:hlinkClick r:id="rId7"/>
              </a:rPr>
              <a:t>Tracking Changes in Yellowstone's Restless Volcanic System</a:t>
            </a:r>
            <a:r>
              <a:rPr lang="en-US" sz="1200" u="sng" dirty="0" smtClean="0">
                <a:ea typeface="ＭＳ Ｐゴシック" pitchFamily="-107" charset="-128"/>
                <a:cs typeface="ＭＳ Ｐゴシック" pitchFamily="-107" charset="-128"/>
              </a:rPr>
              <a:t>”   </a:t>
            </a:r>
            <a:r>
              <a:rPr lang="en-US" sz="1200" dirty="0" smtClean="0">
                <a:latin typeface="Lucida Grande"/>
                <a:ea typeface="Lucida Grande"/>
                <a:cs typeface="Lucida Grande"/>
              </a:rPr>
              <a:t>http://pubs.usgs.gov/fs/fs100-03/</a:t>
            </a:r>
            <a:endParaRPr lang="en-US" sz="1200" dirty="0" smtClean="0">
              <a:ea typeface="ＭＳ Ｐゴシック" pitchFamily="-107" charset="-128"/>
              <a:cs typeface="ＭＳ Ｐゴシック" pitchFamily="-107" charset="-128"/>
            </a:endParaRPr>
          </a:p>
          <a:p>
            <a:pPr eaLnBrk="1" hangingPunct="1">
              <a:buNone/>
            </a:pPr>
            <a:endParaRPr lang="en-US" sz="1200" dirty="0" smtClean="0">
              <a:solidFill>
                <a:srgbClr val="008000"/>
              </a:solidFill>
              <a:ea typeface="ＭＳ Ｐゴシック" pitchFamily="-107" charset="-128"/>
              <a:cs typeface="ＭＳ Ｐゴシック" pitchFamily="-107" charset="-128"/>
            </a:endParaRPr>
          </a:p>
          <a:p>
            <a:pPr eaLnBrk="1" hangingPunct="1">
              <a:buFontTx/>
              <a:buNone/>
            </a:pPr>
            <a:endParaRPr lang="en-US" sz="1200" dirty="0" smtClean="0">
              <a:ea typeface="ＭＳ Ｐゴシック" pitchFamily="-107" charset="-128"/>
              <a:cs typeface="ＭＳ Ｐゴシック" pitchFamily="-107" charset="-128"/>
            </a:endParaRPr>
          </a:p>
          <a:p>
            <a:pPr eaLnBrk="1" hangingPunct="1"/>
            <a:endParaRPr lang="en-US" sz="1200" dirty="0">
              <a:ea typeface="ＭＳ Ｐゴシック" pitchFamily="-107" charset="-128"/>
              <a:cs typeface="ＭＳ Ｐゴシック" pitchFamily="-107" charset="-128"/>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3"/>
          <a:srcRect/>
          <a:stretch>
            <a:fillRect/>
          </a:stretch>
        </p:blipFill>
        <p:spPr bwMode="auto">
          <a:xfrm>
            <a:off x="577694" y="900864"/>
            <a:ext cx="7988612" cy="4546262"/>
          </a:xfrm>
          <a:prstGeom prst="rect">
            <a:avLst/>
          </a:prstGeom>
          <a:noFill/>
          <a:ln w="38100" cap="flat" cmpd="sng" algn="ctr">
            <a:solidFill>
              <a:srgbClr val="0000FF"/>
            </a:solidFill>
            <a:prstDash val="solid"/>
            <a:miter lim="800000"/>
            <a:headEnd type="none" w="med" len="med"/>
            <a:tailEnd type="none" w="med" len="med"/>
          </a:ln>
        </p:spPr>
      </p:pic>
      <p:sp>
        <p:nvSpPr>
          <p:cNvPr id="7" name="Title 6"/>
          <p:cNvSpPr>
            <a:spLocks noGrp="1"/>
          </p:cNvSpPr>
          <p:nvPr>
            <p:ph type="title"/>
          </p:nvPr>
        </p:nvSpPr>
        <p:spPr/>
        <p:txBody>
          <a:bodyPr/>
          <a:lstStyle/>
          <a:p>
            <a:pPr>
              <a:defRPr/>
            </a:pPr>
            <a:r>
              <a:rPr lang="en-US" kern="0" dirty="0" smtClean="0">
                <a:solidFill>
                  <a:srgbClr val="FFFFFF"/>
                </a:solidFill>
              </a:rPr>
              <a:t>Monitoring</a:t>
            </a:r>
            <a:endParaRPr lang="en-US" dirty="0"/>
          </a:p>
        </p:txBody>
      </p:sp>
      <p:sp>
        <p:nvSpPr>
          <p:cNvPr id="19461" name="Content Placeholder 5"/>
          <p:cNvSpPr>
            <a:spLocks noGrp="1"/>
          </p:cNvSpPr>
          <p:nvPr>
            <p:ph idx="1"/>
          </p:nvPr>
        </p:nvSpPr>
        <p:spPr>
          <a:xfrm>
            <a:off x="806329" y="5563563"/>
            <a:ext cx="7531341" cy="957539"/>
          </a:xfrm>
        </p:spPr>
        <p:txBody>
          <a:bodyPr/>
          <a:lstStyle/>
          <a:p>
            <a:pPr marL="0" indent="0">
              <a:lnSpc>
                <a:spcPct val="80000"/>
              </a:lnSpc>
              <a:spcAft>
                <a:spcPts val="1200"/>
              </a:spcAft>
              <a:buNone/>
            </a:pPr>
            <a:r>
              <a:rPr lang="en-US" dirty="0" smtClean="0">
                <a:solidFill>
                  <a:srgbClr val="0000FF"/>
                </a:solidFill>
                <a:ea typeface="ＭＳ Ｐゴシック" pitchFamily="-107" charset="-128"/>
                <a:cs typeface="ＭＳ Ｐゴシック" pitchFamily="-107" charset="-128"/>
              </a:rPr>
              <a:t>Scientists use tools, many of which can be set up and left, to monitor volcanoes.</a:t>
            </a:r>
          </a:p>
          <a:p>
            <a:endParaRPr lang="en-US" dirty="0" smtClean="0">
              <a:ea typeface="ＭＳ Ｐゴシック" pitchFamily="-107" charset="-128"/>
              <a:cs typeface="ＭＳ Ｐゴシック" pitchFamily="-107" charset="-128"/>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Monitoring</a:t>
            </a:r>
          </a:p>
        </p:txBody>
      </p:sp>
      <p:sp>
        <p:nvSpPr>
          <p:cNvPr id="21507" name="Rectangle 3"/>
          <p:cNvSpPr>
            <a:spLocks noGrp="1" noChangeArrowheads="1"/>
          </p:cNvSpPr>
          <p:nvPr>
            <p:ph type="body" idx="1"/>
          </p:nvPr>
        </p:nvSpPr>
        <p:spPr>
          <a:xfrm>
            <a:off x="4855923" y="1634397"/>
            <a:ext cx="2640492" cy="3589205"/>
          </a:xfrm>
        </p:spPr>
        <p:txBody>
          <a:bodyPr/>
          <a:lstStyle/>
          <a:p>
            <a:pPr marL="0" indent="0" eaLnBrk="1" hangingPunct="1">
              <a:buNone/>
            </a:pPr>
            <a:r>
              <a:rPr lang="en-US" sz="2800" dirty="0" smtClean="0">
                <a:solidFill>
                  <a:srgbClr val="0000FF"/>
                </a:solidFill>
                <a:ea typeface="ＭＳ Ｐゴシック" pitchFamily="-107" charset="-128"/>
                <a:cs typeface="ＭＳ Ｐゴシック" pitchFamily="-107" charset="-128"/>
              </a:rPr>
              <a:t>Instruments radio their data </a:t>
            </a:r>
            <a:r>
              <a:rPr lang="en-US" sz="2800" dirty="0">
                <a:solidFill>
                  <a:srgbClr val="0000FF"/>
                </a:solidFill>
                <a:ea typeface="ＭＳ Ｐゴシック" pitchFamily="-107" charset="-128"/>
                <a:cs typeface="ＭＳ Ｐゴシック" pitchFamily="-107" charset="-128"/>
              </a:rPr>
              <a:t>to a field</a:t>
            </a:r>
            <a:r>
              <a:rPr lang="en-US" sz="2800" dirty="0" smtClean="0">
                <a:solidFill>
                  <a:srgbClr val="0000FF"/>
                </a:solidFill>
                <a:ea typeface="ＭＳ Ｐゴシック" pitchFamily="-107" charset="-128"/>
                <a:cs typeface="ＭＳ Ｐゴシック" pitchFamily="-107" charset="-128"/>
              </a:rPr>
              <a:t> station or volcano observatory.</a:t>
            </a:r>
          </a:p>
          <a:p>
            <a:pPr marL="0" indent="0" eaLnBrk="1" hangingPunct="1">
              <a:buNone/>
            </a:pPr>
            <a:endParaRPr lang="en-US" sz="2800" dirty="0" smtClean="0">
              <a:ea typeface="ＭＳ Ｐゴシック" pitchFamily="-107" charset="-128"/>
              <a:cs typeface="ＭＳ Ｐゴシック" pitchFamily="-107" charset="-128"/>
            </a:endParaRPr>
          </a:p>
        </p:txBody>
      </p:sp>
      <p:pic>
        <p:nvPicPr>
          <p:cNvPr id="8" name="Picture 7"/>
          <p:cNvPicPr>
            <a:picLocks noChangeAspect="1"/>
          </p:cNvPicPr>
          <p:nvPr/>
        </p:nvPicPr>
        <p:blipFill>
          <a:blip r:embed="rId3"/>
          <a:stretch>
            <a:fillRect/>
          </a:stretch>
        </p:blipFill>
        <p:spPr>
          <a:xfrm>
            <a:off x="1014922" y="858626"/>
            <a:ext cx="3557078" cy="5691325"/>
          </a:xfrm>
          <a:prstGeom prst="rect">
            <a:avLst/>
          </a:prstGeom>
          <a:ln w="25400" cap="flat" cmpd="sng" algn="ctr">
            <a:solidFill>
              <a:srgbClr val="0000FF"/>
            </a:solidFill>
            <a:prstDash val="solid"/>
            <a:round/>
            <a:headEnd type="none" w="med" len="med"/>
            <a:tailEnd type="none" w="med" len="med"/>
          </a:ln>
        </p:spPr>
      </p:pic>
      <p:pic>
        <p:nvPicPr>
          <p:cNvPr id="9" name="Picture 8"/>
          <p:cNvPicPr>
            <a:picLocks noChangeAspect="1"/>
          </p:cNvPicPr>
          <p:nvPr/>
        </p:nvPicPr>
        <p:blipFill>
          <a:blip r:embed="rId4"/>
          <a:stretch>
            <a:fillRect/>
          </a:stretch>
        </p:blipFill>
        <p:spPr>
          <a:xfrm>
            <a:off x="6445900" y="4348979"/>
            <a:ext cx="2350161" cy="219641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83873" y="60325"/>
            <a:ext cx="6960127" cy="673100"/>
          </a:xfrm>
        </p:spPr>
        <p:txBody>
          <a:bodyPr/>
          <a:lstStyle/>
          <a:p>
            <a:pPr eaLnBrk="1" hangingPunct="1"/>
            <a:r>
              <a:rPr lang="en-US" dirty="0" smtClean="0">
                <a:latin typeface="Arial" pitchFamily="-107" charset="0"/>
                <a:ea typeface="Arial" pitchFamily="-107" charset="0"/>
                <a:cs typeface="Arial" pitchFamily="-107" charset="0"/>
              </a:rPr>
              <a:t>Monitoring Mount  St. Helens</a:t>
            </a:r>
            <a:endParaRPr lang="en-US" dirty="0">
              <a:latin typeface="Arial" pitchFamily="-107" charset="0"/>
              <a:ea typeface="Arial" pitchFamily="-107" charset="0"/>
              <a:cs typeface="Arial" pitchFamily="-107" charset="0"/>
            </a:endParaRPr>
          </a:p>
        </p:txBody>
      </p:sp>
      <p:pic>
        <p:nvPicPr>
          <p:cNvPr id="22532" name="Picture 4"/>
          <p:cNvPicPr>
            <a:picLocks noChangeAspect="1" noChangeArrowheads="1"/>
          </p:cNvPicPr>
          <p:nvPr/>
        </p:nvPicPr>
        <p:blipFill>
          <a:blip r:embed="rId3">
            <a:lum contrast="6000"/>
          </a:blip>
          <a:srcRect/>
          <a:stretch>
            <a:fillRect/>
          </a:stretch>
        </p:blipFill>
        <p:spPr bwMode="auto">
          <a:xfrm>
            <a:off x="390116" y="861622"/>
            <a:ext cx="5399089" cy="4631361"/>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5581173" y="1840914"/>
            <a:ext cx="3036293" cy="4584802"/>
          </a:xfrm>
          <a:prstGeom prst="rect">
            <a:avLst/>
          </a:prstGeom>
          <a:ln w="38100" cap="flat" cmpd="sng" algn="ctr">
            <a:solidFill>
              <a:srgbClr val="0000FF"/>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sp>
        <p:nvSpPr>
          <p:cNvPr id="23555" name="Rectangle 3"/>
          <p:cNvSpPr>
            <a:spLocks noGrp="1" noChangeArrowheads="1"/>
          </p:cNvSpPr>
          <p:nvPr>
            <p:ph type="body" idx="1"/>
          </p:nvPr>
        </p:nvSpPr>
        <p:spPr>
          <a:xfrm>
            <a:off x="5088249" y="1907796"/>
            <a:ext cx="3817615" cy="1236583"/>
          </a:xfrm>
        </p:spPr>
        <p:txBody>
          <a:bodyPr/>
          <a:lstStyle/>
          <a:p>
            <a:pPr eaLnBrk="1" hangingPunct="1">
              <a:lnSpc>
                <a:spcPct val="80000"/>
              </a:lnSpc>
              <a:buNone/>
            </a:pPr>
            <a:r>
              <a:rPr lang="en-US" sz="2800" dirty="0">
                <a:solidFill>
                  <a:srgbClr val="0000FF"/>
                </a:solidFill>
                <a:ea typeface="ＭＳ Ｐゴシック" pitchFamily="-107" charset="-128"/>
                <a:cs typeface="ＭＳ Ｐゴシック" pitchFamily="-107" charset="-128"/>
              </a:rPr>
              <a:t>“</a:t>
            </a:r>
            <a:r>
              <a:rPr lang="en-US" dirty="0">
                <a:solidFill>
                  <a:srgbClr val="0000FF"/>
                </a:solidFill>
                <a:ea typeface="ＭＳ Ｐゴシック" pitchFamily="-107" charset="-128"/>
                <a:cs typeface="ＭＳ Ｐゴシック" pitchFamily="-107" charset="-128"/>
              </a:rPr>
              <a:t>The Past is the Key to the Present</a:t>
            </a:r>
            <a:r>
              <a:rPr lang="en-US" dirty="0" smtClean="0">
                <a:solidFill>
                  <a:srgbClr val="0000FF"/>
                </a:solidFill>
                <a:ea typeface="ＭＳ Ｐゴシック" pitchFamily="-107" charset="-128"/>
                <a:cs typeface="ＭＳ Ｐゴシック" pitchFamily="-107" charset="-128"/>
              </a:rPr>
              <a:t>”</a:t>
            </a:r>
          </a:p>
          <a:p>
            <a:pPr eaLnBrk="1" hangingPunct="1">
              <a:lnSpc>
                <a:spcPct val="80000"/>
              </a:lnSpc>
            </a:pPr>
            <a:endParaRPr lang="en-US" sz="2800" dirty="0">
              <a:ea typeface="ＭＳ Ｐゴシック" pitchFamily="-107" charset="-128"/>
              <a:cs typeface="ＭＳ Ｐゴシック" pitchFamily="-107" charset="-128"/>
            </a:endParaRPr>
          </a:p>
        </p:txBody>
      </p:sp>
      <p:pic>
        <p:nvPicPr>
          <p:cNvPr id="23556" name="Picture 4"/>
          <p:cNvPicPr>
            <a:picLocks noChangeAspect="1" noChangeArrowheads="1"/>
          </p:cNvPicPr>
          <p:nvPr/>
        </p:nvPicPr>
        <p:blipFill>
          <a:blip r:embed="rId3"/>
          <a:srcRect/>
          <a:stretch>
            <a:fillRect/>
          </a:stretch>
        </p:blipFill>
        <p:spPr bwMode="auto">
          <a:xfrm>
            <a:off x="382171" y="991331"/>
            <a:ext cx="4558648" cy="5546985"/>
          </a:xfrm>
          <a:prstGeom prst="rect">
            <a:avLst/>
          </a:prstGeom>
          <a:noFill/>
          <a:ln w="38100" cap="flat" cmpd="sng" algn="ctr">
            <a:solidFill>
              <a:srgbClr val="0000FF"/>
            </a:solidFill>
            <a:prstDash val="solid"/>
            <a:miter lim="800000"/>
            <a:headEnd type="none" w="med" len="med"/>
            <a:tailEnd type="none" w="med" len="med"/>
          </a:ln>
        </p:spPr>
      </p:pic>
      <p:sp>
        <p:nvSpPr>
          <p:cNvPr id="6" name="TextBox 5"/>
          <p:cNvSpPr txBox="1"/>
          <p:nvPr/>
        </p:nvSpPr>
        <p:spPr>
          <a:xfrm>
            <a:off x="937585" y="5891122"/>
            <a:ext cx="4241806" cy="738664"/>
          </a:xfrm>
          <a:prstGeom prst="rect">
            <a:avLst/>
          </a:prstGeom>
          <a:noFill/>
        </p:spPr>
        <p:txBody>
          <a:bodyPr wrap="square" rtlCol="0">
            <a:spAutoFit/>
          </a:bodyPr>
          <a:lstStyle/>
          <a:p>
            <a:r>
              <a:rPr lang="en-US" sz="2400" dirty="0">
                <a:solidFill>
                  <a:schemeClr val="bg1"/>
                </a:solidFill>
                <a:latin typeface="Calibri"/>
                <a:cs typeface="Calibri"/>
              </a:rPr>
              <a:t>Ash,</a:t>
            </a:r>
            <a:r>
              <a:rPr lang="en-US" sz="2400" dirty="0" smtClean="0">
                <a:solidFill>
                  <a:schemeClr val="bg1"/>
                </a:solidFill>
                <a:latin typeface="Calibri"/>
                <a:cs typeface="Calibri"/>
              </a:rPr>
              <a:t> gas </a:t>
            </a:r>
            <a:r>
              <a:rPr lang="en-US" sz="2400" dirty="0">
                <a:solidFill>
                  <a:schemeClr val="bg1"/>
                </a:solidFill>
                <a:latin typeface="Calibri"/>
                <a:cs typeface="Calibri"/>
              </a:rPr>
              <a:t>and</a:t>
            </a:r>
            <a:r>
              <a:rPr lang="en-US" sz="2400" dirty="0" smtClean="0">
                <a:solidFill>
                  <a:schemeClr val="bg1"/>
                </a:solidFill>
                <a:latin typeface="Calibri"/>
                <a:cs typeface="Calibri"/>
              </a:rPr>
              <a:t> steam </a:t>
            </a:r>
            <a:r>
              <a:rPr lang="en-US" sz="2400" dirty="0">
                <a:solidFill>
                  <a:schemeClr val="bg1"/>
                </a:solidFill>
                <a:latin typeface="Calibri"/>
                <a:cs typeface="Calibri"/>
              </a:rPr>
              <a:t>e</a:t>
            </a:r>
            <a:r>
              <a:rPr lang="en-US" sz="2400" dirty="0" smtClean="0">
                <a:solidFill>
                  <a:schemeClr val="bg1"/>
                </a:solidFill>
                <a:latin typeface="Calibri"/>
                <a:cs typeface="Calibri"/>
              </a:rPr>
              <a:t>ruptions</a:t>
            </a:r>
            <a:endParaRPr lang="en-US" sz="2400" dirty="0">
              <a:solidFill>
                <a:schemeClr val="bg1"/>
              </a:solidFill>
              <a:latin typeface="Calibri"/>
              <a:cs typeface="Calibri"/>
            </a:endParaRPr>
          </a:p>
          <a:p>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pic>
        <p:nvPicPr>
          <p:cNvPr id="25604" name="Picture 4"/>
          <p:cNvPicPr>
            <a:picLocks noChangeAspect="1" noChangeArrowheads="1"/>
          </p:cNvPicPr>
          <p:nvPr/>
        </p:nvPicPr>
        <p:blipFill>
          <a:blip r:embed="rId3"/>
          <a:srcRect/>
          <a:stretch>
            <a:fillRect/>
          </a:stretch>
        </p:blipFill>
        <p:spPr bwMode="auto">
          <a:xfrm>
            <a:off x="462455" y="993775"/>
            <a:ext cx="8219089" cy="5467350"/>
          </a:xfrm>
          <a:prstGeom prst="rect">
            <a:avLst/>
          </a:prstGeom>
          <a:noFill/>
          <a:ln w="38100" cap="flat" cmpd="sng" algn="ctr">
            <a:solidFill>
              <a:srgbClr val="4F81BD"/>
            </a:solidFill>
            <a:prstDash val="solid"/>
            <a:miter lim="800000"/>
            <a:headEnd type="none" w="med" len="med"/>
            <a:tailEnd type="none" w="med" len="med"/>
          </a:ln>
        </p:spPr>
      </p:pic>
      <p:sp>
        <p:nvSpPr>
          <p:cNvPr id="25603" name="Rectangle 3"/>
          <p:cNvSpPr>
            <a:spLocks noGrp="1" noChangeArrowheads="1"/>
          </p:cNvSpPr>
          <p:nvPr>
            <p:ph type="body" idx="1"/>
          </p:nvPr>
        </p:nvSpPr>
        <p:spPr>
          <a:xfrm>
            <a:off x="949325" y="1162050"/>
            <a:ext cx="2035175" cy="758825"/>
          </a:xfrm>
        </p:spPr>
        <p:txBody>
          <a:bodyPr/>
          <a:lstStyle/>
          <a:p>
            <a:pPr eaLnBrk="1" hangingPunct="1">
              <a:lnSpc>
                <a:spcPct val="80000"/>
              </a:lnSpc>
              <a:buNone/>
            </a:pPr>
            <a:r>
              <a:rPr lang="en-US" dirty="0">
                <a:solidFill>
                  <a:srgbClr val="0000FF"/>
                </a:solidFill>
                <a:ea typeface="ＭＳ Ｐゴシック" pitchFamily="-107" charset="-128"/>
                <a:cs typeface="ＭＳ Ｐゴシック" pitchFamily="-107" charset="-128"/>
              </a:rPr>
              <a:t>Lava flows</a:t>
            </a:r>
            <a:endParaRPr lang="en-US" dirty="0" smtClean="0">
              <a:solidFill>
                <a:srgbClr val="0000FF"/>
              </a:solidFill>
              <a:ea typeface="ＭＳ Ｐゴシック" pitchFamily="-107" charset="-128"/>
              <a:cs typeface="ＭＳ Ｐゴシック" pitchFamily="-107" charset="-128"/>
            </a:endParaRPr>
          </a:p>
          <a:p>
            <a:pPr eaLnBrk="1" hangingPunct="1">
              <a:lnSpc>
                <a:spcPct val="80000"/>
              </a:lnSpc>
            </a:pPr>
            <a:endParaRPr lang="en-US" sz="2800" dirty="0">
              <a:ea typeface="ＭＳ Ｐゴシック" pitchFamily="-107" charset="-128"/>
              <a:cs typeface="ＭＳ Ｐゴシック" pitchFamily="-107" charset="-128"/>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Eruption History</a:t>
            </a:r>
            <a:endParaRPr lang="en-US" dirty="0"/>
          </a:p>
        </p:txBody>
      </p:sp>
      <p:pic>
        <p:nvPicPr>
          <p:cNvPr id="4" name="Picture 3" descr="map-historical-lava-flows-Kilauea East Rift Zone-since 1983-image-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44" y="725283"/>
            <a:ext cx="7945851" cy="6139975"/>
          </a:xfrm>
          <a:prstGeom prst="rect">
            <a:avLst/>
          </a:prstGeom>
        </p:spPr>
      </p:pic>
      <p:sp>
        <p:nvSpPr>
          <p:cNvPr id="5" name="Rectangle 3"/>
          <p:cNvSpPr txBox="1">
            <a:spLocks noChangeArrowheads="1"/>
          </p:cNvSpPr>
          <p:nvPr/>
        </p:nvSpPr>
        <p:spPr>
          <a:xfrm>
            <a:off x="1036914" y="1220448"/>
            <a:ext cx="3838912" cy="750452"/>
          </a:xfrm>
          <a:prstGeom prst="rect">
            <a:avLst/>
          </a:prstGeom>
        </p:spPr>
        <p:txBody>
          <a:bodyPr/>
          <a:lstStyle>
            <a:lvl1pPr marL="342900" indent="-342900" algn="l" rtl="0" eaLnBrk="0" fontAlgn="base" hangingPunct="0">
              <a:spcBef>
                <a:spcPct val="20000"/>
              </a:spcBef>
              <a:spcAft>
                <a:spcPct val="0"/>
              </a:spcAft>
              <a:buFont typeface="Arial" pitchFamily="-107"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pitchFamily="-107" charset="2"/>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pitchFamily="-107" charset="2"/>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buFont typeface="Arial" pitchFamily="-107" charset="0"/>
              <a:buNone/>
            </a:pPr>
            <a:r>
              <a:rPr lang="en-US" dirty="0" smtClean="0">
                <a:solidFill>
                  <a:srgbClr val="0000FF"/>
                </a:solidFill>
                <a:ea typeface="ＭＳ Ｐゴシック" pitchFamily="-107" charset="-128"/>
                <a:cs typeface="ＭＳ Ｐゴシック" pitchFamily="-107" charset="-128"/>
              </a:rPr>
              <a:t>Lava flows on a map - Kilauea historical lava flows 1983 - 2014</a:t>
            </a:r>
          </a:p>
          <a:p>
            <a:pPr eaLnBrk="1" hangingPunct="1">
              <a:lnSpc>
                <a:spcPct val="80000"/>
              </a:lnSpc>
            </a:pPr>
            <a:endParaRPr lang="en-US" sz="2800" dirty="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42550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pic>
        <p:nvPicPr>
          <p:cNvPr id="10" name="Picture 9"/>
          <p:cNvPicPr>
            <a:picLocks noChangeAspect="1"/>
          </p:cNvPicPr>
          <p:nvPr/>
        </p:nvPicPr>
        <p:blipFill>
          <a:blip r:embed="rId3"/>
          <a:stretch>
            <a:fillRect/>
          </a:stretch>
        </p:blipFill>
        <p:spPr>
          <a:xfrm>
            <a:off x="306852" y="1131742"/>
            <a:ext cx="7687143" cy="5137574"/>
          </a:xfrm>
          <a:prstGeom prst="rect">
            <a:avLst/>
          </a:prstGeom>
          <a:ln w="38100" cap="flat" cmpd="sng" algn="ctr">
            <a:solidFill>
              <a:srgbClr val="4F81BD"/>
            </a:solidFill>
            <a:prstDash val="solid"/>
            <a:round/>
            <a:headEnd type="none" w="med" len="med"/>
            <a:tailEnd type="none" w="med" len="med"/>
          </a:ln>
        </p:spPr>
      </p:pic>
      <p:pic>
        <p:nvPicPr>
          <p:cNvPr id="7" name="Picture 6"/>
          <p:cNvPicPr>
            <a:picLocks noChangeAspect="1"/>
          </p:cNvPicPr>
          <p:nvPr/>
        </p:nvPicPr>
        <p:blipFill>
          <a:blip r:embed="rId4"/>
          <a:stretch>
            <a:fillRect/>
          </a:stretch>
        </p:blipFill>
        <p:spPr>
          <a:xfrm>
            <a:off x="6296135" y="4834249"/>
            <a:ext cx="2468741" cy="1695202"/>
          </a:xfrm>
          <a:prstGeom prst="rect">
            <a:avLst/>
          </a:prstGeom>
          <a:ln w="38100" cap="flat" cmpd="sng" algn="ctr">
            <a:solidFill>
              <a:srgbClr val="4F81BD"/>
            </a:solidFill>
            <a:prstDash val="solid"/>
            <a:round/>
            <a:headEnd type="none" w="med" len="med"/>
            <a:tailEnd type="none" w="med" len="med"/>
          </a:ln>
        </p:spPr>
      </p:pic>
      <p:sp>
        <p:nvSpPr>
          <p:cNvPr id="26627" name="Rectangle 3"/>
          <p:cNvSpPr>
            <a:spLocks noGrp="1" noChangeArrowheads="1"/>
          </p:cNvSpPr>
          <p:nvPr>
            <p:ph type="body" idx="1"/>
          </p:nvPr>
        </p:nvSpPr>
        <p:spPr>
          <a:xfrm>
            <a:off x="2776746" y="5699689"/>
            <a:ext cx="2911831" cy="699347"/>
          </a:xfrm>
        </p:spPr>
        <p:txBody>
          <a:bodyPr/>
          <a:lstStyle/>
          <a:p>
            <a:pPr eaLnBrk="1" hangingPunct="1">
              <a:lnSpc>
                <a:spcPct val="80000"/>
              </a:lnSpc>
              <a:buNone/>
            </a:pPr>
            <a:r>
              <a:rPr lang="en-US" sz="2800" dirty="0" err="1">
                <a:solidFill>
                  <a:schemeClr val="bg1"/>
                </a:solidFill>
                <a:ea typeface="ＭＳ Ｐゴシック" pitchFamily="-107" charset="-128"/>
                <a:cs typeface="ＭＳ Ｐゴシック" pitchFamily="-107" charset="-128"/>
              </a:rPr>
              <a:t>Pyroclastic</a:t>
            </a:r>
            <a:r>
              <a:rPr lang="en-US" sz="2800" dirty="0" smtClean="0">
                <a:solidFill>
                  <a:schemeClr val="bg1"/>
                </a:solidFill>
                <a:ea typeface="ＭＳ Ｐゴシック" pitchFamily="-107" charset="-128"/>
                <a:cs typeface="ＭＳ Ｐゴシック" pitchFamily="-107" charset="-128"/>
              </a:rPr>
              <a:t> </a:t>
            </a:r>
            <a:r>
              <a:rPr lang="en-US" sz="2800" dirty="0">
                <a:solidFill>
                  <a:schemeClr val="bg1"/>
                </a:solidFill>
                <a:ea typeface="ＭＳ Ｐゴシック" pitchFamily="-107" charset="-128"/>
                <a:cs typeface="ＭＳ Ｐゴシック" pitchFamily="-107" charset="-128"/>
              </a:rPr>
              <a:t>f</a:t>
            </a:r>
            <a:r>
              <a:rPr lang="en-US" sz="2800" dirty="0" smtClean="0">
                <a:solidFill>
                  <a:schemeClr val="bg1"/>
                </a:solidFill>
                <a:ea typeface="ＭＳ Ｐゴシック" pitchFamily="-107" charset="-128"/>
                <a:cs typeface="ＭＳ Ｐゴシック" pitchFamily="-107" charset="-128"/>
              </a:rPr>
              <a:t>lows</a:t>
            </a:r>
          </a:p>
          <a:p>
            <a:pPr eaLnBrk="1" hangingPunct="1">
              <a:lnSpc>
                <a:spcPct val="80000"/>
              </a:lnSpc>
            </a:pPr>
            <a:endParaRPr lang="en-US" sz="2400" dirty="0" smtClean="0">
              <a:solidFill>
                <a:schemeClr val="bg1"/>
              </a:solidFill>
              <a:ea typeface="ＭＳ Ｐゴシック" pitchFamily="-107" charset="-128"/>
              <a:cs typeface="ＭＳ Ｐゴシック" pitchFamily="-107" charset="-128"/>
            </a:endParaRPr>
          </a:p>
        </p:txBody>
      </p:sp>
      <p:sp>
        <p:nvSpPr>
          <p:cNvPr id="6" name="TextBox 5">
            <a:hlinkClick r:id="rId5" tooltip="Click on the photo to learn more about pyroclastic flows."/>
          </p:cNvPr>
          <p:cNvSpPr txBox="1"/>
          <p:nvPr/>
        </p:nvSpPr>
        <p:spPr>
          <a:xfrm>
            <a:off x="0" y="1058332"/>
            <a:ext cx="8424333" cy="5799667"/>
          </a:xfrm>
          <a:prstGeom prst="rect">
            <a:avLst/>
          </a:prstGeom>
          <a:noFill/>
        </p:spPr>
        <p:txBody>
          <a:bodyPr wrap="squar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cienceOfPredictionNW13De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ScienceOfPredictionNW13Dec.potx</Template>
  <TotalTime>2305</TotalTime>
  <Words>4494</Words>
  <Application>Microsoft Macintosh PowerPoint</Application>
  <PresentationFormat>On-screen Show (4:3)</PresentationFormat>
  <Paragraphs>278</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ScienceOfPredictionNW13Dec</vt:lpstr>
      <vt:lpstr>The Science of Prediction Monitoring Volcanic Activity</vt:lpstr>
      <vt:lpstr>Signs of Volcanic Activity</vt:lpstr>
      <vt:lpstr>Monitoring</vt:lpstr>
      <vt:lpstr>Monitoring</vt:lpstr>
      <vt:lpstr>Monitoring Mount  St. Helens</vt:lpstr>
      <vt:lpstr>Eruption History</vt:lpstr>
      <vt:lpstr>Eruption History</vt:lpstr>
      <vt:lpstr>Eruption History</vt:lpstr>
      <vt:lpstr>Eruption History</vt:lpstr>
      <vt:lpstr>Eruption History</vt:lpstr>
      <vt:lpstr>Volcanic Gases</vt:lpstr>
      <vt:lpstr>Volcanic Gases</vt:lpstr>
      <vt:lpstr>Volcanic Gases</vt:lpstr>
      <vt:lpstr>Volcanic Gases</vt:lpstr>
      <vt:lpstr>Volcanic Gases</vt:lpstr>
      <vt:lpstr>Heat and Hydrothermal Activity</vt:lpstr>
      <vt:lpstr>Heat and Hydrothermal Activity</vt:lpstr>
      <vt:lpstr>Earthquakes</vt:lpstr>
      <vt:lpstr>Earthquakes</vt:lpstr>
      <vt:lpstr>Earthquakes</vt:lpstr>
      <vt:lpstr>Earthquakes</vt:lpstr>
      <vt:lpstr>Ground Deformation</vt:lpstr>
      <vt:lpstr>Ground Deformation</vt:lpstr>
      <vt:lpstr>Ground Deformation</vt:lpstr>
      <vt:lpstr>The Science of Prediction</vt:lpstr>
      <vt:lpstr>Sources</vt:lpstr>
    </vt:vector>
  </TitlesOfParts>
  <Company>William and Mary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Prediction Monitoring Volcanic Activity</dc:title>
  <dc:creator>Nancy West</dc:creator>
  <cp:lastModifiedBy>Ahearn</cp:lastModifiedBy>
  <cp:revision>96</cp:revision>
  <cp:lastPrinted>2015-02-24T04:47:47Z</cp:lastPrinted>
  <dcterms:created xsi:type="dcterms:W3CDTF">2012-07-17T20:14:57Z</dcterms:created>
  <dcterms:modified xsi:type="dcterms:W3CDTF">2016-02-04T19:27:44Z</dcterms:modified>
</cp:coreProperties>
</file>