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5"/>
  </p:notesMasterIdLst>
  <p:handoutMasterIdLst>
    <p:handoutMasterId r:id="rId16"/>
  </p:handoutMasterIdLst>
  <p:sldIdLst>
    <p:sldId id="342" r:id="rId2"/>
    <p:sldId id="401" r:id="rId3"/>
    <p:sldId id="402" r:id="rId4"/>
    <p:sldId id="403" r:id="rId5"/>
    <p:sldId id="404" r:id="rId6"/>
    <p:sldId id="405" r:id="rId7"/>
    <p:sldId id="350" r:id="rId8"/>
    <p:sldId id="348" r:id="rId9"/>
    <p:sldId id="331" r:id="rId10"/>
    <p:sldId id="349" r:id="rId11"/>
    <p:sldId id="352" r:id="rId12"/>
    <p:sldId id="373" r:id="rId13"/>
    <p:sldId id="374" r:id="rId14"/>
  </p:sldIdLst>
  <p:sldSz cx="9144000" cy="6858000" type="screen4x3"/>
  <p:notesSz cx="9144000" cy="6858000"/>
  <p:defaultTextStyle>
    <a:defPPr>
      <a:defRPr lang="en-US"/>
    </a:defPPr>
    <a:lvl1pPr algn="l"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292929"/>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231" autoAdjust="0"/>
  </p:normalViewPr>
  <p:slideViewPr>
    <p:cSldViewPr snapToGrid="0">
      <p:cViewPr>
        <p:scale>
          <a:sx n="100" d="100"/>
          <a:sy n="100" d="100"/>
        </p:scale>
        <p:origin x="-1424" y="-288"/>
      </p:cViewPr>
      <p:guideLst>
        <p:guide orient="horz" pos="2160"/>
        <p:guide pos="2880"/>
      </p:guideLst>
    </p:cSldViewPr>
  </p:slideViewPr>
  <p:outlineViewPr>
    <p:cViewPr>
      <p:scale>
        <a:sx n="33" d="100"/>
        <a:sy n="33" d="100"/>
      </p:scale>
      <p:origin x="0" y="22302"/>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73" d="100"/>
          <a:sy n="73" d="100"/>
        </p:scale>
        <p:origin x="-2360" y="-96"/>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handoutMaster" Target="handoutMasters/handoutMaster1.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atin typeface="Arial" pitchFamily="-107" charset="0"/>
                <a:ea typeface="ＭＳ Ｐゴシック" pitchFamily="-107" charset="-128"/>
                <a:cs typeface="ＭＳ Ｐゴシック" pitchFamily="-107" charset="-128"/>
              </a:defRPr>
            </a:lvl1pPr>
          </a:lstStyle>
          <a:p>
            <a:pPr>
              <a:defRPr/>
            </a:pPr>
            <a:endParaRPr lang="en-US" dirty="0"/>
          </a:p>
        </p:txBody>
      </p:sp>
      <p:sp>
        <p:nvSpPr>
          <p:cNvPr id="3" name="Date Placeholder 2"/>
          <p:cNvSpPr>
            <a:spLocks noGrp="1"/>
          </p:cNvSpPr>
          <p:nvPr>
            <p:ph type="dt" sz="quarter" idx="1"/>
          </p:nvPr>
        </p:nvSpPr>
        <p:spPr>
          <a:xfrm>
            <a:off x="5179484" y="0"/>
            <a:ext cx="3962400" cy="342900"/>
          </a:xfrm>
          <a:prstGeom prst="rect">
            <a:avLst/>
          </a:prstGeom>
        </p:spPr>
        <p:txBody>
          <a:bodyPr vert="horz" wrap="square" lIns="91440" tIns="45720" rIns="91440" bIns="45720" numCol="1" anchor="t" anchorCtr="0" compatLnSpc="1">
            <a:prstTxWarp prst="textNoShape">
              <a:avLst/>
            </a:prstTxWarp>
          </a:bodyPr>
          <a:lstStyle>
            <a:lvl1pPr algn="r">
              <a:defRPr sz="1200" smtClean="0"/>
            </a:lvl1pPr>
          </a:lstStyle>
          <a:p>
            <a:pPr>
              <a:defRPr/>
            </a:pPr>
            <a:fld id="{2A07427E-6704-7747-8FB2-85FAA961F403}" type="datetime1">
              <a:rPr lang="en-US"/>
              <a:pPr>
                <a:defRPr/>
              </a:pPr>
              <a:t>2/8/16</a:t>
            </a:fld>
            <a:endParaRPr lang="en-US" dirty="0"/>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atin typeface="Arial" pitchFamily="-107" charset="0"/>
                <a:ea typeface="ＭＳ Ｐゴシック" pitchFamily="-107" charset="-128"/>
                <a:cs typeface="ＭＳ Ｐゴシック" pitchFamily="-107" charset="-128"/>
              </a:defRPr>
            </a:lvl1pPr>
          </a:lstStyle>
          <a:p>
            <a:pPr>
              <a:defRPr/>
            </a:pPr>
            <a:endParaRPr lang="en-US" dirty="0"/>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wrap="square" lIns="91440" tIns="45720" rIns="91440" bIns="45720" numCol="1" anchor="b" anchorCtr="0" compatLnSpc="1">
            <a:prstTxWarp prst="textNoShape">
              <a:avLst/>
            </a:prstTxWarp>
          </a:bodyPr>
          <a:lstStyle>
            <a:lvl1pPr algn="r">
              <a:defRPr sz="1200" smtClean="0"/>
            </a:lvl1pPr>
          </a:lstStyle>
          <a:p>
            <a:pPr>
              <a:defRPr/>
            </a:pPr>
            <a:fld id="{4950F14E-D348-E04E-9A20-720F27D4D7CB}" type="slidenum">
              <a:rPr lang="en-US"/>
              <a:pPr>
                <a:defRPr/>
              </a:pPr>
              <a:t>‹#›</a:t>
            </a:fld>
            <a:endParaRPr lang="en-US" dirty="0"/>
          </a:p>
        </p:txBody>
      </p:sp>
    </p:spTree>
    <p:extLst>
      <p:ext uri="{BB962C8B-B14F-4D97-AF65-F5344CB8AC3E}">
        <p14:creationId xmlns:p14="http://schemas.microsoft.com/office/powerpoint/2010/main" val="32073633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ea typeface="+mn-ea"/>
                <a:cs typeface="+mn-cs"/>
              </a:defRPr>
            </a:lvl1pPr>
          </a:lstStyle>
          <a:p>
            <a:pPr>
              <a:defRPr/>
            </a:pPr>
            <a:endParaRPr lang="en-US" dirty="0"/>
          </a:p>
        </p:txBody>
      </p:sp>
      <p:sp>
        <p:nvSpPr>
          <p:cNvPr id="3075" name="Rectangle 3"/>
          <p:cNvSpPr>
            <a:spLocks noGrp="1" noChangeArrowheads="1"/>
          </p:cNvSpPr>
          <p:nvPr>
            <p:ph type="dt" idx="1"/>
          </p:nvPr>
        </p:nvSpPr>
        <p:spPr bwMode="auto">
          <a:xfrm>
            <a:off x="5179484"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ea typeface="+mn-ea"/>
                <a:cs typeface="+mn-cs"/>
              </a:defRPr>
            </a:lvl1pPr>
          </a:lstStyle>
          <a:p>
            <a:pPr>
              <a:defRPr/>
            </a:pPr>
            <a:endParaRPr lang="en-US" dirty="0"/>
          </a:p>
        </p:txBody>
      </p:sp>
      <p:sp>
        <p:nvSpPr>
          <p:cNvPr id="14340" name="Rectangle 4"/>
          <p:cNvSpPr>
            <a:spLocks noGrp="1" noRot="1" noChangeAspect="1" noChangeArrowheads="1" noTextEdit="1"/>
          </p:cNvSpPr>
          <p:nvPr>
            <p:ph type="sldImg" idx="2"/>
          </p:nvPr>
        </p:nvSpPr>
        <p:spPr bwMode="auto">
          <a:xfrm>
            <a:off x="-20014" y="243941"/>
            <a:ext cx="6382650" cy="478698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077" name="Rectangle 5"/>
          <p:cNvSpPr>
            <a:spLocks noGrp="1" noChangeArrowheads="1"/>
          </p:cNvSpPr>
          <p:nvPr>
            <p:ph type="body" sz="quarter" idx="3"/>
          </p:nvPr>
        </p:nvSpPr>
        <p:spPr bwMode="auto">
          <a:xfrm>
            <a:off x="6387060" y="165262"/>
            <a:ext cx="2670353" cy="590714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3078" name="Rectangle 6"/>
          <p:cNvSpPr>
            <a:spLocks noGrp="1" noChangeArrowheads="1"/>
          </p:cNvSpPr>
          <p:nvPr>
            <p:ph type="ftr" sz="quarter" idx="4"/>
          </p:nvPr>
        </p:nvSpPr>
        <p:spPr bwMode="auto">
          <a:xfrm>
            <a:off x="0" y="6513910"/>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ea typeface="+mn-ea"/>
                <a:cs typeface="+mn-cs"/>
              </a:defRPr>
            </a:lvl1pPr>
          </a:lstStyle>
          <a:p>
            <a:pPr>
              <a:defRPr/>
            </a:pPr>
            <a:endParaRPr lang="en-US" dirty="0"/>
          </a:p>
        </p:txBody>
      </p:sp>
      <p:sp>
        <p:nvSpPr>
          <p:cNvPr id="3079" name="Rectangle 7"/>
          <p:cNvSpPr>
            <a:spLocks noGrp="1" noChangeArrowheads="1"/>
          </p:cNvSpPr>
          <p:nvPr>
            <p:ph type="sldNum" sz="quarter" idx="5"/>
          </p:nvPr>
        </p:nvSpPr>
        <p:spPr bwMode="auto">
          <a:xfrm>
            <a:off x="5179484" y="6513910"/>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1F70F4C6-B2F9-804C-BD05-5C6FF9FE9320}" type="slidenum">
              <a:rPr lang="en-US"/>
              <a:pPr>
                <a:defRPr/>
              </a:pPr>
              <a:t>‹#›</a:t>
            </a:fld>
            <a:endParaRPr lang="en-US" dirty="0"/>
          </a:p>
        </p:txBody>
      </p:sp>
    </p:spTree>
    <p:extLst>
      <p:ext uri="{BB962C8B-B14F-4D97-AF65-F5344CB8AC3E}">
        <p14:creationId xmlns:p14="http://schemas.microsoft.com/office/powerpoint/2010/main" val="264240365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112"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112"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112"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112"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C297DC0E-0E34-ED4A-A919-4539527D603B}" type="slidenum">
              <a:rPr lang="en-US" smtClean="0"/>
              <a:pPr/>
              <a:t>1</a:t>
            </a:fld>
            <a:endParaRPr lang="en-US" dirty="0"/>
          </a:p>
        </p:txBody>
      </p:sp>
      <p:sp>
        <p:nvSpPr>
          <p:cNvPr id="16388" name="Rectangle 3"/>
          <p:cNvSpPr>
            <a:spLocks noGrp="1" noChangeArrowheads="1"/>
          </p:cNvSpPr>
          <p:nvPr>
            <p:ph type="body" idx="1"/>
          </p:nvPr>
        </p:nvSpPr>
        <p:spPr/>
        <p:txBody>
          <a:bodyPr/>
          <a:lstStyle/>
          <a:p>
            <a:r>
              <a:rPr lang="en-US" sz="1200" dirty="0" smtClean="0"/>
              <a:t>This presentation has links to extra content embedded in the slides – best viewed in Presentation Mode!</a:t>
            </a:r>
          </a:p>
          <a:p>
            <a:pPr lvl="1"/>
            <a:endParaRPr lang="en-US" dirty="0" smtClean="0"/>
          </a:p>
          <a:p>
            <a:r>
              <a:rPr lang="en-US" sz="1200" dirty="0" smtClean="0"/>
              <a:t>This presentation focuses on the earthquakes in the Yellowstone region.  First, you will view a short general video about volcanoes and hydrothermal features.  To watch it, click anywhere on this slide.  Then, you’ll examine a few maps to see where Yellowstone National Park is and its significant features—geological as well as practical ones like roads and villages.  Finally, you’ll learn more about earthquakes in Yellowstone (its “seismicity”) while your teammates learn more about its volcanic history and hydrothermal systems.</a:t>
            </a:r>
          </a:p>
          <a:p>
            <a:pPr lvl="1"/>
            <a:endParaRPr lang="en-US" dirty="0" smtClean="0"/>
          </a:p>
          <a:p>
            <a:r>
              <a:rPr lang="en-US" sz="1200" dirty="0" smtClean="0"/>
              <a:t>The link to the video takes you to the American Museum of Natural History’s Science Bulletin: “Monitoring the Fire Below.” https://</a:t>
            </a:r>
            <a:r>
              <a:rPr lang="en-US" sz="1200" dirty="0" err="1" smtClean="0"/>
              <a:t>www.youtube.com</a:t>
            </a:r>
            <a:r>
              <a:rPr lang="en-US" sz="1200" dirty="0" smtClean="0"/>
              <a:t>/</a:t>
            </a:r>
            <a:r>
              <a:rPr lang="en-US" sz="1200" dirty="0" err="1" smtClean="0"/>
              <a:t>watch?v</a:t>
            </a:r>
            <a:r>
              <a:rPr lang="en-US" sz="1200" dirty="0" smtClean="0"/>
              <a:t>=rFe-VSf-TQ8  Retrieved 5 November 2014.  (Search for “monitoring fire below </a:t>
            </a:r>
            <a:r>
              <a:rPr lang="en-US" sz="1200" dirty="0" err="1" smtClean="0"/>
              <a:t>youtube</a:t>
            </a:r>
            <a:r>
              <a:rPr lang="en-US" sz="1200" dirty="0" smtClean="0"/>
              <a:t>.”)</a:t>
            </a:r>
          </a:p>
          <a:p>
            <a:pPr lvl="1"/>
            <a:endParaRPr lang="en-US" dirty="0" smtClean="0"/>
          </a:p>
        </p:txBody>
      </p:sp>
      <p:sp>
        <p:nvSpPr>
          <p:cNvPr id="4" name="Slide Image Placeholder 3"/>
          <p:cNvSpPr>
            <a:spLocks noGrp="1" noRot="1" noChangeAspect="1"/>
          </p:cNvSpPr>
          <p:nvPr>
            <p:ph type="sldImg"/>
          </p:nvPr>
        </p:nvSpPr>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1A5FA32-944B-0544-9DB9-305C500A15FD}" type="slidenum">
              <a:rPr lang="en-US" smtClean="0"/>
              <a:pPr/>
              <a:t>10</a:t>
            </a:fld>
            <a:endParaRPr lang="en-US" dirty="0"/>
          </a:p>
        </p:txBody>
      </p:sp>
      <p:sp>
        <p:nvSpPr>
          <p:cNvPr id="24579" name="Rectangle 3"/>
          <p:cNvSpPr>
            <a:spLocks noGrp="1" noChangeArrowheads="1"/>
          </p:cNvSpPr>
          <p:nvPr>
            <p:ph type="body" idx="1"/>
          </p:nvPr>
        </p:nvSpPr>
        <p:spPr/>
        <p:txBody>
          <a:bodyPr/>
          <a:lstStyle/>
          <a:p>
            <a:r>
              <a:rPr lang="en-US" dirty="0" smtClean="0"/>
              <a:t>If your team will be using Google Earth (GE) to compare where the interesting features in the park are, you might want to become familiar with your data on GE now.  These two images were made with GE.  The left-hand one shows all of the park, with an overlay of the National Park Service map, dots for the largest earthquakes, and turquoise outlined areas of high-tech satellite based topography (</a:t>
            </a:r>
            <a:r>
              <a:rPr lang="en-US" dirty="0" err="1" smtClean="0"/>
              <a:t>LiDAR</a:t>
            </a:r>
            <a:r>
              <a:rPr lang="en-US" dirty="0" smtClean="0"/>
              <a:t>).</a:t>
            </a:r>
          </a:p>
          <a:p>
            <a:pPr lvl="1"/>
            <a:endParaRPr lang="en-US" dirty="0" smtClean="0"/>
          </a:p>
          <a:p>
            <a:r>
              <a:rPr lang="en-US" dirty="0" smtClean="0"/>
              <a:t>The right-hand image is zoomed in on the west side.  You can see where it</a:t>
            </a:r>
            <a:r>
              <a:rPr lang="ja-JP" altLang="en-US" dirty="0" smtClean="0"/>
              <a:t>’</a:t>
            </a:r>
            <a:r>
              <a:rPr lang="en-US" altLang="ja-JP" dirty="0" smtClean="0"/>
              <a:t>s from by the northwest-southeast trending </a:t>
            </a:r>
            <a:r>
              <a:rPr lang="en-US" altLang="ja-JP" dirty="0" err="1" smtClean="0"/>
              <a:t>LiDAR</a:t>
            </a:r>
            <a:r>
              <a:rPr lang="en-US" altLang="ja-JP" dirty="0" smtClean="0"/>
              <a:t> region.  This image does not have the official park map showing, just the base map, the earthquakes, and </a:t>
            </a:r>
            <a:r>
              <a:rPr lang="en-US" altLang="ja-JP" dirty="0" err="1" smtClean="0"/>
              <a:t>LiDAR</a:t>
            </a:r>
            <a:r>
              <a:rPr lang="en-US" altLang="ja-JP" dirty="0" smtClean="0"/>
              <a:t>.  You</a:t>
            </a:r>
            <a:r>
              <a:rPr lang="ja-JP" altLang="en-US" dirty="0" smtClean="0"/>
              <a:t>’</a:t>
            </a:r>
            <a:r>
              <a:rPr lang="en-US" altLang="ja-JP" dirty="0" err="1" smtClean="0"/>
              <a:t>ll</a:t>
            </a:r>
            <a:r>
              <a:rPr lang="en-US" altLang="ja-JP" dirty="0" smtClean="0"/>
              <a:t> be able to add layers and remove them easily in GE.</a:t>
            </a:r>
          </a:p>
          <a:p>
            <a:pPr lvl="1"/>
            <a:endParaRPr lang="en-US" dirty="0" smtClean="0"/>
          </a:p>
          <a:p>
            <a:r>
              <a:rPr lang="en-US" dirty="0" smtClean="0"/>
              <a:t>There is a separate set of instructions which guide you through using Google Earth.  Also, we have prepared some files that are ready for you to open in GE.  (You can also make your own files from a spreadsheet by following our instructions.)  The next slide has links to these files.</a:t>
            </a:r>
          </a:p>
          <a:p>
            <a:pPr lvl="1"/>
            <a:endParaRPr lang="en-US" dirty="0"/>
          </a:p>
        </p:txBody>
      </p:sp>
      <p:sp>
        <p:nvSpPr>
          <p:cNvPr id="4" name="Slide Image Placeholder 3"/>
          <p:cNvSpPr>
            <a:spLocks noGrp="1" noRot="1" noChangeAspect="1"/>
          </p:cNvSpPr>
          <p:nvPr>
            <p:ph type="sldImg"/>
          </p:nvPr>
        </p:nvSpPr>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85696EC1-D0BD-8F47-94E1-9A50F727C072}" type="slidenum">
              <a:rPr lang="en-US" smtClean="0"/>
              <a:pPr/>
              <a:t>11</a:t>
            </a:fld>
            <a:endParaRPr lang="en-US" dirty="0"/>
          </a:p>
        </p:txBody>
      </p:sp>
      <p:sp>
        <p:nvSpPr>
          <p:cNvPr id="26627" name="Rectangle 3"/>
          <p:cNvSpPr>
            <a:spLocks noGrp="1" noChangeArrowheads="1"/>
          </p:cNvSpPr>
          <p:nvPr>
            <p:ph type="body" idx="1"/>
          </p:nvPr>
        </p:nvSpPr>
        <p:spPr/>
        <p:txBody>
          <a:bodyPr/>
          <a:lstStyle/>
          <a:p>
            <a:pPr lvl="1"/>
            <a:r>
              <a:rPr lang="en-US" smtClean="0"/>
              <a:t>Both images were clipped from the same GE maps as on the previous page.</a:t>
            </a:r>
          </a:p>
          <a:p>
            <a:pPr lvl="1"/>
            <a:endParaRPr lang="en-US" dirty="0"/>
          </a:p>
        </p:txBody>
      </p:sp>
      <p:sp>
        <p:nvSpPr>
          <p:cNvPr id="4" name="Slide Image Placeholder 3"/>
          <p:cNvSpPr>
            <a:spLocks noGrp="1" noRot="1" noChangeAspect="1"/>
          </p:cNvSpPr>
          <p:nvPr>
            <p:ph type="sldImg"/>
          </p:nvPr>
        </p:nvSpPr>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5B9F3F33-92BB-B748-BD77-8C71DD987988}" type="slidenum">
              <a:rPr lang="en-US" smtClean="0"/>
              <a:pPr/>
              <a:t>12</a:t>
            </a:fld>
            <a:endParaRPr lang="en-US" dirty="0"/>
          </a:p>
        </p:txBody>
      </p:sp>
      <p:sp>
        <p:nvSpPr>
          <p:cNvPr id="28675" name="Rectangle 3"/>
          <p:cNvSpPr>
            <a:spLocks noGrp="1" noChangeArrowheads="1"/>
          </p:cNvSpPr>
          <p:nvPr>
            <p:ph type="body" idx="1"/>
          </p:nvPr>
        </p:nvSpPr>
        <p:spPr/>
        <p:txBody>
          <a:bodyPr/>
          <a:lstStyle/>
          <a:p>
            <a:pPr lvl="1"/>
            <a:r>
              <a:rPr lang="en-US" smtClean="0"/>
              <a:t>You can use these links to update your maps with the most recent earthquake information.  </a:t>
            </a:r>
          </a:p>
          <a:p>
            <a:pPr lvl="1"/>
            <a:endParaRPr lang="en-US" smtClean="0"/>
          </a:p>
          <a:p>
            <a:pPr lvl="1"/>
            <a:r>
              <a:rPr lang="en-US" smtClean="0"/>
              <a:t>You can learn about the role that EARTHSCOPE is playing in monitoring the Yellowstone volcano by going to  http://www.earthscope.org/es_doc/onsite/onSite_spring09.pdf.</a:t>
            </a:r>
          </a:p>
          <a:p>
            <a:pPr lvl="1"/>
            <a:endParaRPr lang="en-US" dirty="0"/>
          </a:p>
        </p:txBody>
      </p:sp>
      <p:sp>
        <p:nvSpPr>
          <p:cNvPr id="4" name="Slide Image Placeholder 3"/>
          <p:cNvSpPr>
            <a:spLocks noGrp="1" noRot="1" noChangeAspect="1"/>
          </p:cNvSpPr>
          <p:nvPr>
            <p:ph type="sldImg"/>
          </p:nvPr>
        </p:nvSpPr>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Notes Placeholder 2"/>
          <p:cNvSpPr>
            <a:spLocks noGrp="1"/>
          </p:cNvSpPr>
          <p:nvPr>
            <p:ph type="body" idx="1"/>
          </p:nvPr>
        </p:nvSpPr>
        <p:spPr/>
        <p:txBody>
          <a:bodyPr/>
          <a:lstStyle/>
          <a:p>
            <a:r>
              <a:rPr lang="en-US" smtClean="0"/>
              <a:t>All retrieved 6 November 2014.</a:t>
            </a:r>
            <a:endParaRPr lang="en-US" dirty="0"/>
          </a:p>
        </p:txBody>
      </p:sp>
      <p:sp>
        <p:nvSpPr>
          <p:cNvPr id="41987" name="Slide Number Placeholder 3"/>
          <p:cNvSpPr>
            <a:spLocks noGrp="1"/>
          </p:cNvSpPr>
          <p:nvPr>
            <p:ph type="sldNum" sz="quarter" idx="5"/>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5743BD0F-D96A-DE49-BA04-CBAE3E742E31}" type="slidenum">
              <a:rPr lang="en-US" smtClean="0"/>
              <a:pPr/>
              <a:t>13</a:t>
            </a:fld>
            <a:endParaRPr lang="en-US" dirty="0"/>
          </a:p>
        </p:txBody>
      </p:sp>
      <p:sp>
        <p:nvSpPr>
          <p:cNvPr id="4" name="Slide Image Placeholder 3"/>
          <p:cNvSpPr>
            <a:spLocks noGrp="1" noRot="1" noChangeAspect="1"/>
          </p:cNvSpPr>
          <p:nvPr>
            <p:ph type="sldImg"/>
          </p:nvPr>
        </p:nvSpPr>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DD301E63-5EED-AD42-8F49-F557E00F0901}" type="slidenum">
              <a:rPr lang="en-US" smtClean="0"/>
              <a:pPr/>
              <a:t>2</a:t>
            </a:fld>
            <a:endParaRPr lang="en-US" dirty="0"/>
          </a:p>
        </p:txBody>
      </p:sp>
      <p:sp>
        <p:nvSpPr>
          <p:cNvPr id="17412" name="Rectangle 3"/>
          <p:cNvSpPr>
            <a:spLocks noGrp="1" noChangeArrowheads="1"/>
          </p:cNvSpPr>
          <p:nvPr>
            <p:ph type="body" idx="1"/>
          </p:nvPr>
        </p:nvSpPr>
        <p:spPr/>
        <p:txBody>
          <a:bodyPr/>
          <a:lstStyle/>
          <a:p>
            <a:pPr lvl="0"/>
            <a:r>
              <a:rPr lang="en-US" dirty="0" smtClean="0"/>
              <a:t>Yellowstone lies partially in three states -- Montana, Idaho and Wyoming.</a:t>
            </a:r>
          </a:p>
          <a:p>
            <a:pPr lvl="2"/>
            <a:endParaRPr lang="en-US" dirty="0" smtClean="0"/>
          </a:p>
          <a:p>
            <a:pPr lvl="0"/>
            <a:r>
              <a:rPr lang="en-US" dirty="0" smtClean="0"/>
              <a:t>Much of Yellowstone is a large crater (a “caldera”) that is surrounded by cliffs.  The cliffs are topped by lava flows.  This picture was taken from the top of a lava flow.  The green bluffs below the mountains are the rim of the caldera.  In the foreground are two lava flows.</a:t>
            </a:r>
          </a:p>
          <a:p>
            <a:endParaRPr lang="en-US" dirty="0" smtClean="0"/>
          </a:p>
          <a:p>
            <a:pPr lvl="0"/>
            <a:r>
              <a:rPr lang="en-US" dirty="0" smtClean="0"/>
              <a:t>Photo by Bob Smith, University of Utah.  Accessed from National Science Foundation:  Discovery.  “Yellowstone Rising.”  http://</a:t>
            </a:r>
            <a:r>
              <a:rPr lang="en-US" dirty="0" err="1" smtClean="0"/>
              <a:t>www.nsf.gov</a:t>
            </a:r>
            <a:r>
              <a:rPr lang="en-US" dirty="0" smtClean="0"/>
              <a:t>/discoveries/</a:t>
            </a:r>
            <a:r>
              <a:rPr lang="en-US" dirty="0" err="1" smtClean="0"/>
              <a:t>disc_images.jsp?cntn_id</a:t>
            </a:r>
            <a:r>
              <a:rPr lang="en-US" dirty="0" smtClean="0"/>
              <a:t>=110651&amp;org=NSF  Retrieved 27 December 2011.</a:t>
            </a:r>
          </a:p>
          <a:p>
            <a:endParaRPr lang="en-US" dirty="0" smtClean="0"/>
          </a:p>
          <a:p>
            <a:pPr lvl="0"/>
            <a:r>
              <a:rPr lang="en-US" dirty="0" smtClean="0"/>
              <a:t>Map from National Park Service:  “Yellowstone Location Map.”  http://</a:t>
            </a:r>
            <a:r>
              <a:rPr lang="en-US" dirty="0" err="1" smtClean="0"/>
              <a:t>www.nps.gov</a:t>
            </a:r>
            <a:r>
              <a:rPr lang="en-US" dirty="0" smtClean="0"/>
              <a:t>/features/yell/</a:t>
            </a:r>
            <a:r>
              <a:rPr lang="en-US" dirty="0" err="1" smtClean="0"/>
              <a:t>interactivemap</a:t>
            </a:r>
            <a:r>
              <a:rPr lang="en-US" dirty="0" smtClean="0"/>
              <a:t>/</a:t>
            </a:r>
            <a:r>
              <a:rPr lang="en-US" dirty="0" err="1" smtClean="0"/>
              <a:t>yelllocationmap.htm</a:t>
            </a:r>
            <a:r>
              <a:rPr lang="en-US" dirty="0" smtClean="0"/>
              <a:t>  Retrieved 27 December 2011.</a:t>
            </a:r>
            <a:endParaRPr lang="en-US" dirty="0"/>
          </a:p>
        </p:txBody>
      </p:sp>
      <p:sp>
        <p:nvSpPr>
          <p:cNvPr id="7" name="Slide Image Placeholder 6"/>
          <p:cNvSpPr>
            <a:spLocks noGrp="1" noRot="1" noChangeAspect="1"/>
          </p:cNvSpPr>
          <p:nvPr>
            <p:ph type="sldImg"/>
          </p:nvPr>
        </p:nvSpPr>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Notes Placeholder 2"/>
          <p:cNvSpPr>
            <a:spLocks noGrp="1"/>
          </p:cNvSpPr>
          <p:nvPr>
            <p:ph type="body" idx="1"/>
          </p:nvPr>
        </p:nvSpPr>
        <p:spPr/>
        <p:txBody>
          <a:bodyPr/>
          <a:lstStyle/>
          <a:p>
            <a:pPr lvl="0"/>
            <a:r>
              <a:rPr lang="en-US" dirty="0" smtClean="0"/>
              <a:t>This image shows that the region is mountainous, but there is more subdued topography within most of the national park.  The Yellowstone caldera, 640,000 years old, appears as a red-orange line.  Where the line is thinner, geologists can only infer the caldera boundary.  Volcanic material has filled the caldera and smoothed out the topography.  Two later episodes of volcanism pushed up domes within the caldera:  the Mallard Lake Dome and Sour Creek Dome.</a:t>
            </a:r>
          </a:p>
          <a:p>
            <a:pPr lvl="1"/>
            <a:endParaRPr lang="en-US" dirty="0" smtClean="0"/>
          </a:p>
          <a:p>
            <a:pPr lvl="0"/>
            <a:r>
              <a:rPr lang="en-US" dirty="0" smtClean="0"/>
              <a:t>The squiggly white lines are paved roads.</a:t>
            </a:r>
          </a:p>
          <a:p>
            <a:pPr lvl="1"/>
            <a:endParaRPr lang="en-US" dirty="0" smtClean="0"/>
          </a:p>
          <a:p>
            <a:pPr lvl="0"/>
            <a:r>
              <a:rPr lang="en-US" dirty="0" smtClean="0"/>
              <a:t>If you are doing this assignment with a paper map and transparent overlays instead of Google Earth, this map or the one on the next slide could serve as your base map. Your team of three experts will need to decide which map you will use.  If you are using paper maps, you have a copy of the two maps in your instructions.</a:t>
            </a:r>
          </a:p>
          <a:p>
            <a:pPr lvl="1"/>
            <a:endParaRPr lang="en-US" sz="1000" dirty="0" smtClean="0"/>
          </a:p>
          <a:p>
            <a:pPr lvl="0"/>
            <a:r>
              <a:rPr lang="en-US" sz="1000" dirty="0" smtClean="0"/>
              <a:t>Image from USGS Fact Sheet 100-03. 2004.  </a:t>
            </a:r>
            <a:r>
              <a:rPr lang="ja-JP" altLang="en-US" sz="1000" dirty="0" smtClean="0"/>
              <a:t>“</a:t>
            </a:r>
            <a:r>
              <a:rPr lang="en-US" altLang="ja-JP" sz="1000" dirty="0" smtClean="0"/>
              <a:t>Tracking Changes in Yellowstone‘s Restless Volcanic System.</a:t>
            </a:r>
            <a:r>
              <a:rPr lang="ja-JP" altLang="en-US" sz="1000" dirty="0" smtClean="0"/>
              <a:t>”</a:t>
            </a:r>
            <a:r>
              <a:rPr lang="en-US" altLang="ja-JP" sz="1000" dirty="0" smtClean="0"/>
              <a:t> http://</a:t>
            </a:r>
            <a:r>
              <a:rPr lang="en-US" altLang="ja-JP" sz="1000" dirty="0" err="1" smtClean="0"/>
              <a:t>pubs.usgs.gov</a:t>
            </a:r>
            <a:r>
              <a:rPr lang="en-US" altLang="ja-JP" sz="1000" dirty="0" smtClean="0"/>
              <a:t>/</a:t>
            </a:r>
            <a:r>
              <a:rPr lang="en-US" altLang="ja-JP" sz="1000" dirty="0" err="1" smtClean="0"/>
              <a:t>fs</a:t>
            </a:r>
            <a:r>
              <a:rPr lang="en-US" altLang="ja-JP" sz="1000" dirty="0" smtClean="0"/>
              <a:t>/fs100-03/index.html#yellowstone_fig2  Retrieved 27 December 2011.</a:t>
            </a:r>
          </a:p>
        </p:txBody>
      </p:sp>
      <p:sp>
        <p:nvSpPr>
          <p:cNvPr id="19459" name="Slide Number Placeholder 3"/>
          <p:cNvSpPr>
            <a:spLocks noGrp="1"/>
          </p:cNvSpPr>
          <p:nvPr>
            <p:ph type="sldNum" sz="quarter" idx="5"/>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4A6CD42-6495-2C4A-AC65-393C66512174}" type="slidenum">
              <a:rPr lang="en-US" smtClean="0"/>
              <a:pPr/>
              <a:t>3</a:t>
            </a:fld>
            <a:endParaRPr lang="en-US" dirty="0"/>
          </a:p>
        </p:txBody>
      </p:sp>
      <p:sp>
        <p:nvSpPr>
          <p:cNvPr id="4" name="Slide Image Placeholder 3"/>
          <p:cNvSpPr>
            <a:spLocks noGrp="1" noRot="1" noChangeAspect="1"/>
          </p:cNvSpPr>
          <p:nvPr>
            <p:ph type="sldImg"/>
          </p:nvPr>
        </p:nvSpPr>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Notes Placeholder 2"/>
          <p:cNvSpPr>
            <a:spLocks noGrp="1"/>
          </p:cNvSpPr>
          <p:nvPr>
            <p:ph type="body" idx="1"/>
          </p:nvPr>
        </p:nvSpPr>
        <p:spPr/>
        <p:txBody>
          <a:bodyPr/>
          <a:lstStyle/>
          <a:p>
            <a:pPr lvl="0"/>
            <a:r>
              <a:rPr lang="en-US" dirty="0" smtClean="0"/>
              <a:t>This map of Yellowstone shows roads as red lines and the location of the most recent caldera as a gold line.  The park is the green area.  </a:t>
            </a:r>
          </a:p>
          <a:p>
            <a:pPr lvl="1"/>
            <a:endParaRPr lang="en-US" dirty="0" smtClean="0"/>
          </a:p>
          <a:p>
            <a:pPr lvl="0"/>
            <a:r>
              <a:rPr lang="en-US" dirty="0" smtClean="0"/>
              <a:t>Red dots are links to photos and information about the park from the Yellowstone – Teton Epicenter’s  “Location Map.”   </a:t>
            </a:r>
          </a:p>
          <a:p>
            <a:pPr lvl="0"/>
            <a:r>
              <a:rPr lang="en-US" dirty="0" smtClean="0"/>
              <a:t>By clicking anywhere on the slide, you will open the webpage with live links on the red dots. http://</a:t>
            </a:r>
            <a:r>
              <a:rPr lang="en-US" dirty="0" err="1" smtClean="0"/>
              <a:t>www.yellowstonegis.utah.edu</a:t>
            </a:r>
            <a:r>
              <a:rPr lang="en-US" dirty="0" smtClean="0"/>
              <a:t>/maps/</a:t>
            </a:r>
            <a:r>
              <a:rPr lang="en-US" dirty="0" err="1" smtClean="0"/>
              <a:t>index.html</a:t>
            </a:r>
            <a:r>
              <a:rPr lang="en-US" dirty="0" smtClean="0"/>
              <a:t>.  (Search for “</a:t>
            </a:r>
            <a:r>
              <a:rPr lang="en-US" dirty="0" err="1" smtClean="0"/>
              <a:t>yellowstone</a:t>
            </a:r>
            <a:r>
              <a:rPr lang="en-US" dirty="0" smtClean="0"/>
              <a:t> </a:t>
            </a:r>
            <a:r>
              <a:rPr lang="en-US" dirty="0" err="1" smtClean="0"/>
              <a:t>gis</a:t>
            </a:r>
            <a:r>
              <a:rPr lang="en-US" dirty="0" smtClean="0"/>
              <a:t> epicenter” and choose the maps link.</a:t>
            </a:r>
          </a:p>
          <a:p>
            <a:endParaRPr lang="en-US" dirty="0" smtClean="0"/>
          </a:p>
          <a:p>
            <a:pPr lvl="0"/>
            <a:r>
              <a:rPr lang="en-US" dirty="0" smtClean="0"/>
              <a:t>Image from Yellowstone – Teton Epicenter:  “Location Map.”  http://</a:t>
            </a:r>
            <a:r>
              <a:rPr lang="en-US" dirty="0" err="1" smtClean="0"/>
              <a:t>www.yellowstonegis.utah.edu</a:t>
            </a:r>
            <a:r>
              <a:rPr lang="en-US" dirty="0" smtClean="0"/>
              <a:t>/maps/</a:t>
            </a:r>
            <a:r>
              <a:rPr lang="en-US" dirty="0" err="1" smtClean="0"/>
              <a:t>index.html</a:t>
            </a:r>
            <a:r>
              <a:rPr lang="en-US" dirty="0" smtClean="0"/>
              <a:t>  Retrieved 28 December 2011.  </a:t>
            </a:r>
          </a:p>
        </p:txBody>
      </p:sp>
      <p:sp>
        <p:nvSpPr>
          <p:cNvPr id="2" name="Slide Number Placeholder 3"/>
          <p:cNvSpPr>
            <a:spLocks noGrp="1"/>
          </p:cNvSpPr>
          <p:nvPr>
            <p:ph type="sldNum" sz="quarter" idx="5"/>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00E428E8-BDA9-224D-8AF8-9C314C2B5286}" type="slidenum">
              <a:rPr lang="en-US" smtClean="0"/>
              <a:pPr/>
              <a:t>4</a:t>
            </a:fld>
            <a:endParaRPr lang="en-US" dirty="0"/>
          </a:p>
        </p:txBody>
      </p:sp>
      <p:sp>
        <p:nvSpPr>
          <p:cNvPr id="5" name="Slide Image Placeholder 4"/>
          <p:cNvSpPr>
            <a:spLocks noGrp="1" noRot="1" noChangeAspect="1"/>
          </p:cNvSpPr>
          <p:nvPr>
            <p:ph type="sldImg"/>
          </p:nvPr>
        </p:nvSpPr>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Notes Placeholder 2"/>
          <p:cNvSpPr>
            <a:spLocks noGrp="1"/>
          </p:cNvSpPr>
          <p:nvPr>
            <p:ph type="body" idx="1"/>
          </p:nvPr>
        </p:nvSpPr>
        <p:spPr/>
        <p:txBody>
          <a:bodyPr/>
          <a:lstStyle/>
          <a:p>
            <a:pPr lvl="0"/>
            <a:r>
              <a:rPr lang="en-US" dirty="0" smtClean="0"/>
              <a:t>This general map shows where some of the geological and cultural or tourist attractions are.  These are where many visitors stop to look at sights, buy supplies, or stay the night. The next map shows more detail.</a:t>
            </a:r>
          </a:p>
          <a:p>
            <a:pPr lvl="1"/>
            <a:endParaRPr lang="en-US" dirty="0" smtClean="0"/>
          </a:p>
          <a:p>
            <a:pPr lvl="0"/>
            <a:r>
              <a:rPr lang="en-US" dirty="0" smtClean="0"/>
              <a:t>Map from USGS Cascade Volcano Observatory.  http://</a:t>
            </a:r>
            <a:r>
              <a:rPr lang="en-US" dirty="0" err="1" smtClean="0"/>
              <a:t>vulcan.wr.usgs.gov</a:t>
            </a:r>
            <a:r>
              <a:rPr lang="en-US" dirty="0" smtClean="0"/>
              <a:t>/</a:t>
            </a:r>
            <a:r>
              <a:rPr lang="en-US" dirty="0" err="1" smtClean="0"/>
              <a:t>Imgs</a:t>
            </a:r>
            <a:r>
              <a:rPr lang="en-US" dirty="0" smtClean="0"/>
              <a:t>/Gif/Yellowstone/Maps/</a:t>
            </a:r>
            <a:r>
              <a:rPr lang="en-US" dirty="0" err="1" smtClean="0"/>
              <a:t>map_yellowstone.gif</a:t>
            </a:r>
            <a:r>
              <a:rPr lang="en-US" dirty="0" smtClean="0"/>
              <a:t>  Retrieved 28 December 2011.</a:t>
            </a:r>
          </a:p>
        </p:txBody>
      </p:sp>
      <p:sp>
        <p:nvSpPr>
          <p:cNvPr id="2" name="Slide Number Placeholder 3"/>
          <p:cNvSpPr>
            <a:spLocks noGrp="1"/>
          </p:cNvSpPr>
          <p:nvPr>
            <p:ph type="sldNum" sz="quarter" idx="5"/>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3AD77930-D10A-CE41-A76C-E61164257B5F}" type="slidenum">
              <a:rPr lang="en-US" smtClean="0"/>
              <a:pPr/>
              <a:t>5</a:t>
            </a:fld>
            <a:endParaRPr lang="en-US" dirty="0"/>
          </a:p>
        </p:txBody>
      </p:sp>
      <p:sp>
        <p:nvSpPr>
          <p:cNvPr id="5" name="Slide Image Placeholder 4"/>
          <p:cNvSpPr>
            <a:spLocks noGrp="1" noRot="1" noChangeAspect="1"/>
          </p:cNvSpPr>
          <p:nvPr>
            <p:ph type="sldImg"/>
          </p:nvPr>
        </p:nvSpPr>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Notes Placeholder 2"/>
          <p:cNvSpPr>
            <a:spLocks noGrp="1"/>
          </p:cNvSpPr>
          <p:nvPr>
            <p:ph type="body" idx="1"/>
          </p:nvPr>
        </p:nvSpPr>
        <p:spPr/>
        <p:txBody>
          <a:bodyPr/>
          <a:lstStyle/>
          <a:p>
            <a:pPr lvl="0"/>
            <a:r>
              <a:rPr lang="en-US" dirty="0" smtClean="0"/>
              <a:t>This map shows details that you might want to refer to when learning your part of the geology.  It is part of the map/brochure that the National Park Service gives visitors as they enter the park.  You can view this map better by clicking anywhere on the map and then being patient….there’s a lot of data to open.   http://</a:t>
            </a:r>
            <a:r>
              <a:rPr lang="en-US" dirty="0" err="1" smtClean="0"/>
              <a:t>www.nps.gov</a:t>
            </a:r>
            <a:r>
              <a:rPr lang="en-US" dirty="0" smtClean="0"/>
              <a:t>/</a:t>
            </a:r>
            <a:r>
              <a:rPr lang="en-US" dirty="0" err="1" smtClean="0"/>
              <a:t>hfc</a:t>
            </a:r>
            <a:r>
              <a:rPr lang="en-US" dirty="0" smtClean="0"/>
              <a:t>/</a:t>
            </a:r>
            <a:r>
              <a:rPr lang="en-US" dirty="0" err="1" smtClean="0"/>
              <a:t>carto</a:t>
            </a:r>
            <a:r>
              <a:rPr lang="en-US" dirty="0" smtClean="0"/>
              <a:t>/PDF/YELLmap1.pdf    (Search for “</a:t>
            </a:r>
            <a:r>
              <a:rPr lang="en-US" altLang="ja-JP" dirty="0" smtClean="0"/>
              <a:t>Yellowstone detail yellmap1.”)</a:t>
            </a:r>
          </a:p>
          <a:p>
            <a:pPr lvl="1"/>
            <a:endParaRPr lang="en-US" dirty="0" smtClean="0"/>
          </a:p>
          <a:p>
            <a:pPr lvl="0"/>
            <a:r>
              <a:rPr lang="en-US" dirty="0" smtClean="0"/>
              <a:t>The base map that you will draw on is a simplified version of this map.</a:t>
            </a:r>
          </a:p>
          <a:p>
            <a:pPr lvl="2"/>
            <a:endParaRPr lang="en-US" dirty="0" smtClean="0"/>
          </a:p>
          <a:p>
            <a:pPr lvl="0"/>
            <a:r>
              <a:rPr lang="en-US" dirty="0" smtClean="0"/>
              <a:t>Image from National Park Service: Park Map Viewer.  http://</a:t>
            </a:r>
            <a:r>
              <a:rPr lang="en-US" dirty="0" err="1" smtClean="0"/>
              <a:t>www.nps.gov</a:t>
            </a:r>
            <a:r>
              <a:rPr lang="en-US" dirty="0" smtClean="0"/>
              <a:t>/</a:t>
            </a:r>
            <a:r>
              <a:rPr lang="en-US" dirty="0" err="1" smtClean="0"/>
              <a:t>pwr</a:t>
            </a:r>
            <a:r>
              <a:rPr lang="en-US" dirty="0" smtClean="0"/>
              <a:t>/</a:t>
            </a:r>
            <a:r>
              <a:rPr lang="en-US" dirty="0" err="1" smtClean="0"/>
              <a:t>customcf</a:t>
            </a:r>
            <a:r>
              <a:rPr lang="en-US" dirty="0" smtClean="0"/>
              <a:t>/apps/maps/</a:t>
            </a:r>
            <a:r>
              <a:rPr lang="en-US" dirty="0" err="1" smtClean="0"/>
              <a:t>showmap.cfm?alphacode</a:t>
            </a:r>
            <a:r>
              <a:rPr lang="en-US" dirty="0" smtClean="0"/>
              <a:t>=</a:t>
            </a:r>
            <a:r>
              <a:rPr lang="en-US" dirty="0" err="1" smtClean="0"/>
              <a:t>yell&amp;parkname</a:t>
            </a:r>
            <a:r>
              <a:rPr lang="en-US" dirty="0" smtClean="0"/>
              <a:t>=yellowstone%20national%20park  Retrieved 28 December 2011.</a:t>
            </a:r>
          </a:p>
          <a:p>
            <a:pPr lvl="1"/>
            <a:endParaRPr lang="en-US" dirty="0" smtClean="0"/>
          </a:p>
          <a:p>
            <a:pPr lvl="1"/>
            <a:endParaRPr lang="en-US" dirty="0"/>
          </a:p>
        </p:txBody>
      </p:sp>
      <p:sp>
        <p:nvSpPr>
          <p:cNvPr id="25603" name="Slide Number Placeholder 3"/>
          <p:cNvSpPr>
            <a:spLocks noGrp="1"/>
          </p:cNvSpPr>
          <p:nvPr>
            <p:ph type="sldNum" sz="quarter" idx="5"/>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D2B9CA1-2793-B946-95EF-25D687B1733C}" type="slidenum">
              <a:rPr lang="en-US" smtClean="0"/>
              <a:pPr/>
              <a:t>6</a:t>
            </a:fld>
            <a:endParaRPr lang="en-US" dirty="0"/>
          </a:p>
        </p:txBody>
      </p:sp>
      <p:sp>
        <p:nvSpPr>
          <p:cNvPr id="4" name="Slide Image Placeholder 3"/>
          <p:cNvSpPr>
            <a:spLocks noGrp="1" noRot="1" noChangeAspect="1"/>
          </p:cNvSpPr>
          <p:nvPr>
            <p:ph type="sldImg"/>
          </p:nvPr>
        </p:nvSpPr>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F5619F45-6450-A24A-B10D-7D4B13850EF0}" type="slidenum">
              <a:rPr lang="en-US" smtClean="0"/>
              <a:pPr/>
              <a:t>7</a:t>
            </a:fld>
            <a:endParaRPr lang="en-US" dirty="0"/>
          </a:p>
        </p:txBody>
      </p:sp>
      <p:sp>
        <p:nvSpPr>
          <p:cNvPr id="30724" name="Rectangle 3"/>
          <p:cNvSpPr>
            <a:spLocks noGrp="1" noChangeArrowheads="1"/>
          </p:cNvSpPr>
          <p:nvPr>
            <p:ph type="body" idx="1"/>
          </p:nvPr>
        </p:nvSpPr>
        <p:spPr>
          <a:xfrm>
            <a:off x="6162143" y="165262"/>
            <a:ext cx="2895271" cy="5907144"/>
          </a:xfrm>
        </p:spPr>
        <p:txBody>
          <a:bodyPr/>
          <a:lstStyle/>
          <a:p>
            <a:r>
              <a:rPr lang="en-US" dirty="0" smtClean="0"/>
              <a:t>Earthquake swarms from 1985 to 2004 are shown on this map.  Colored dots stand for different periods of time, as shown in the key. The black line marks the  caldera boundary.  </a:t>
            </a:r>
          </a:p>
          <a:p>
            <a:pPr lvl="1"/>
            <a:endParaRPr lang="en-US" dirty="0" smtClean="0"/>
          </a:p>
          <a:p>
            <a:pPr lvl="1"/>
            <a:r>
              <a:rPr lang="en-US" dirty="0" smtClean="0"/>
              <a:t>Map from Yellowstone Volcano Observatory:  Yellowstone Earthquake Swarms.</a:t>
            </a:r>
          </a:p>
          <a:p>
            <a:r>
              <a:rPr lang="en-US" dirty="0" smtClean="0"/>
              <a:t>http://</a:t>
            </a:r>
            <a:r>
              <a:rPr lang="en-US" dirty="0" err="1" smtClean="0"/>
              <a:t>volcanoes.usgs.gov</a:t>
            </a:r>
            <a:r>
              <a:rPr lang="en-US" dirty="0" smtClean="0"/>
              <a:t>/</a:t>
            </a:r>
            <a:r>
              <a:rPr lang="en-US" dirty="0" err="1" smtClean="0"/>
              <a:t>yvo</a:t>
            </a:r>
            <a:r>
              <a:rPr lang="en-US" dirty="0" smtClean="0"/>
              <a:t>/publications/2004/apr04swarm.php  Retrieved 30 December 2011.</a:t>
            </a:r>
          </a:p>
        </p:txBody>
      </p:sp>
      <p:sp>
        <p:nvSpPr>
          <p:cNvPr id="4" name="Slide Image Placeholder 3"/>
          <p:cNvSpPr>
            <a:spLocks noGrp="1" noRot="1" noChangeAspect="1"/>
          </p:cNvSpPr>
          <p:nvPr>
            <p:ph type="sldImg"/>
          </p:nvPr>
        </p:nvSpPr>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B5BCF01B-D301-1B43-B917-6140FF516050}" type="slidenum">
              <a:rPr lang="en-US" smtClean="0"/>
              <a:pPr/>
              <a:t>8</a:t>
            </a:fld>
            <a:endParaRPr lang="en-US" dirty="0"/>
          </a:p>
        </p:txBody>
      </p:sp>
      <p:sp>
        <p:nvSpPr>
          <p:cNvPr id="22531" name="Rectangle 3"/>
          <p:cNvSpPr>
            <a:spLocks noGrp="1" noChangeArrowheads="1"/>
          </p:cNvSpPr>
          <p:nvPr>
            <p:ph type="body" idx="1"/>
          </p:nvPr>
        </p:nvSpPr>
        <p:spPr/>
        <p:txBody>
          <a:bodyPr/>
          <a:lstStyle/>
          <a:p>
            <a:r>
              <a:rPr lang="en-US" dirty="0" smtClean="0"/>
              <a:t>This map shows the locations of earthquake epicenters.  In the 36 years of records shown here, there have been only 2 major earthquakes: </a:t>
            </a:r>
          </a:p>
          <a:p>
            <a:pPr lvl="2"/>
            <a:r>
              <a:rPr lang="en-US" dirty="0" smtClean="0"/>
              <a:t> </a:t>
            </a:r>
          </a:p>
          <a:p>
            <a:pPr marL="228600" indent="-228600">
              <a:buAutoNum type="arabicPlain" startAt="1959"/>
            </a:pPr>
            <a:r>
              <a:rPr lang="en-US" dirty="0" smtClean="0"/>
              <a:t>7.5 </a:t>
            </a:r>
            <a:r>
              <a:rPr lang="en-US" dirty="0" err="1" smtClean="0"/>
              <a:t>Hebgen</a:t>
            </a:r>
            <a:r>
              <a:rPr lang="en-US" dirty="0" smtClean="0"/>
              <a:t> Lake earthquake, marked with a grey star; and </a:t>
            </a:r>
          </a:p>
          <a:p>
            <a:pPr marL="228600" indent="-228600">
              <a:buAutoNum type="arabicPlain" startAt="1959"/>
            </a:pPr>
            <a:endParaRPr lang="en-US" dirty="0"/>
          </a:p>
          <a:p>
            <a:pPr marL="228600" indent="-228600">
              <a:buAutoNum type="arabicPlain" startAt="1959"/>
            </a:pPr>
            <a:r>
              <a:rPr lang="en-US" dirty="0" smtClean="0"/>
              <a:t>6.5 Norris Geyser Basin, marked with a large grey circle.    </a:t>
            </a:r>
          </a:p>
          <a:p>
            <a:pPr lvl="3"/>
            <a:endParaRPr lang="en-US" dirty="0" smtClean="0"/>
          </a:p>
          <a:p>
            <a:r>
              <a:rPr lang="en-US" dirty="0" smtClean="0"/>
              <a:t>Red circles mark earthquakes that occurred in a swarm in 2008.  Small grey circles mark other earthquakes.    Yellow stars are volcanic vents.  </a:t>
            </a:r>
          </a:p>
          <a:p>
            <a:pPr lvl="4"/>
            <a:endParaRPr lang="en-US" dirty="0" smtClean="0"/>
          </a:p>
          <a:p>
            <a:r>
              <a:rPr lang="en-US" dirty="0" smtClean="0"/>
              <a:t>Map from Yellowstone Volcano Observatory:  More Yellowstone Lake Earthquake Swarm Images. http://</a:t>
            </a:r>
            <a:r>
              <a:rPr lang="en-US" dirty="0" err="1" smtClean="0"/>
              <a:t>volcanoes.usgs.gov</a:t>
            </a:r>
            <a:r>
              <a:rPr lang="en-US" dirty="0" smtClean="0"/>
              <a:t>/</a:t>
            </a:r>
            <a:r>
              <a:rPr lang="en-US" dirty="0" err="1" smtClean="0"/>
              <a:t>yvo</a:t>
            </a:r>
            <a:r>
              <a:rPr lang="en-US" dirty="0" smtClean="0"/>
              <a:t>/publications/2009/</a:t>
            </a:r>
            <a:r>
              <a:rPr lang="en-US" dirty="0" err="1" smtClean="0"/>
              <a:t>moreswarm.php</a:t>
            </a:r>
            <a:r>
              <a:rPr lang="en-US" dirty="0" smtClean="0"/>
              <a:t>  Retrieved 30 December 2011.</a:t>
            </a:r>
          </a:p>
          <a:p>
            <a:pPr lvl="3"/>
            <a:endParaRPr lang="en-US" dirty="0" smtClean="0"/>
          </a:p>
          <a:p>
            <a:pPr lvl="3"/>
            <a:endParaRPr lang="en-US" dirty="0" smtClean="0"/>
          </a:p>
          <a:p>
            <a:pPr lvl="3"/>
            <a:endParaRPr lang="en-US" dirty="0" smtClean="0"/>
          </a:p>
          <a:p>
            <a:pPr lvl="3"/>
            <a:endParaRPr lang="en-US" dirty="0" smtClean="0"/>
          </a:p>
          <a:p>
            <a:pPr lvl="3"/>
            <a:endParaRPr lang="en-US" dirty="0" smtClean="0"/>
          </a:p>
          <a:p>
            <a:endParaRPr lang="en-US" dirty="0"/>
          </a:p>
        </p:txBody>
      </p:sp>
      <p:sp>
        <p:nvSpPr>
          <p:cNvPr id="4" name="Slide Image Placeholder 3"/>
          <p:cNvSpPr>
            <a:spLocks noGrp="1" noRot="1" noChangeAspect="1"/>
          </p:cNvSpPr>
          <p:nvPr>
            <p:ph type="sldImg"/>
          </p:nvPr>
        </p:nvSpPr>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5B9F3F33-92BB-B748-BD77-8C71DD987988}" type="slidenum">
              <a:rPr lang="en-US" smtClean="0"/>
              <a:pPr/>
              <a:t>9</a:t>
            </a:fld>
            <a:endParaRPr lang="en-US" dirty="0"/>
          </a:p>
        </p:txBody>
      </p:sp>
      <p:sp>
        <p:nvSpPr>
          <p:cNvPr id="28675" name="Rectangle 3"/>
          <p:cNvSpPr>
            <a:spLocks noGrp="1" noChangeArrowheads="1"/>
          </p:cNvSpPr>
          <p:nvPr>
            <p:ph type="body" idx="1"/>
          </p:nvPr>
        </p:nvSpPr>
        <p:spPr/>
        <p:txBody>
          <a:bodyPr/>
          <a:lstStyle/>
          <a:p>
            <a:pPr lvl="1"/>
            <a:r>
              <a:rPr lang="en-US" smtClean="0"/>
              <a:t>Use these links to update your maps with the most recent earthquake information.  </a:t>
            </a:r>
          </a:p>
          <a:p>
            <a:pPr lvl="1"/>
            <a:endParaRPr lang="en-US" dirty="0"/>
          </a:p>
        </p:txBody>
      </p:sp>
      <p:sp>
        <p:nvSpPr>
          <p:cNvPr id="4" name="Slide Image Placeholder 3"/>
          <p:cNvSpPr>
            <a:spLocks noGrp="1" noRot="1" noChangeAspect="1"/>
          </p:cNvSpPr>
          <p:nvPr>
            <p:ph type="sldImg"/>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descr="master_page_image.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2962354" y="2012056"/>
            <a:ext cx="6181646" cy="580003"/>
          </a:xfrm>
        </p:spPr>
        <p:txBody>
          <a:bodyPr/>
          <a:lstStyle>
            <a:lvl1pPr marL="0" indent="0" algn="ctr">
              <a:buNone/>
              <a:defRPr>
                <a:solidFill>
                  <a:srgbClr val="C00000"/>
                </a:solidFill>
                <a:latin typeface="Tahoma" pitchFamily="34" charset="0"/>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2" name="Title 1"/>
          <p:cNvSpPr>
            <a:spLocks noGrp="1"/>
          </p:cNvSpPr>
          <p:nvPr>
            <p:ph type="ctrTitle"/>
          </p:nvPr>
        </p:nvSpPr>
        <p:spPr>
          <a:xfrm>
            <a:off x="2954796" y="475437"/>
            <a:ext cx="6189203" cy="1512061"/>
          </a:xfrm>
        </p:spPr>
        <p:txBody>
          <a:bodyPr/>
          <a:lstStyle>
            <a:lvl1pPr algn="ctr">
              <a:defRPr>
                <a:solidFill>
                  <a:schemeClr val="tx1"/>
                </a:solidFill>
                <a:latin typeface="Georgia" pitchFamily="18"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24893119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Arial" charset="0"/>
                <a:ea typeface="+mn-ea"/>
                <a:cs typeface="+mn-cs"/>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smtClean="0"/>
            </a:lvl1pPr>
          </a:lstStyle>
          <a:p>
            <a:pPr>
              <a:defRPr/>
            </a:pPr>
            <a:fld id="{F072842F-FA40-0F42-BC3F-121A6D0D2850}" type="slidenum">
              <a:rPr lang="en-US"/>
              <a:pPr>
                <a:defRPr/>
              </a:pPr>
              <a:t>‹#›</a:t>
            </a:fld>
            <a:endParaRPr lang="en-US" dirty="0"/>
          </a:p>
        </p:txBody>
      </p:sp>
    </p:spTree>
    <p:extLst>
      <p:ext uri="{BB962C8B-B14F-4D97-AF65-F5344CB8AC3E}">
        <p14:creationId xmlns:p14="http://schemas.microsoft.com/office/powerpoint/2010/main" val="23878517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Arial" charset="0"/>
                <a:ea typeface="+mn-ea"/>
                <a:cs typeface="+mn-cs"/>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smtClean="0"/>
            </a:lvl1pPr>
          </a:lstStyle>
          <a:p>
            <a:pPr>
              <a:defRPr/>
            </a:pPr>
            <a:fld id="{7B0BA089-83DC-D74B-98A0-5F95C4B4276F}" type="slidenum">
              <a:rPr lang="en-US"/>
              <a:pPr>
                <a:defRPr/>
              </a:pPr>
              <a:t>‹#›</a:t>
            </a:fld>
            <a:endParaRPr lang="en-US" dirty="0"/>
          </a:p>
        </p:txBody>
      </p:sp>
    </p:spTree>
    <p:extLst>
      <p:ext uri="{BB962C8B-B14F-4D97-AF65-F5344CB8AC3E}">
        <p14:creationId xmlns:p14="http://schemas.microsoft.com/office/powerpoint/2010/main" val="9904018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Arial" charset="0"/>
                <a:ea typeface="+mn-ea"/>
                <a:cs typeface="+mn-cs"/>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smtClean="0"/>
            </a:lvl1pPr>
          </a:lstStyle>
          <a:p>
            <a:pPr>
              <a:defRPr/>
            </a:pPr>
            <a:fld id="{320D61A1-D29E-A745-BA98-802FD138FC8D}" type="slidenum">
              <a:rPr lang="en-US"/>
              <a:pPr>
                <a:defRPr/>
              </a:pPr>
              <a:t>‹#›</a:t>
            </a:fld>
            <a:endParaRPr lang="en-US" dirty="0"/>
          </a:p>
        </p:txBody>
      </p:sp>
    </p:spTree>
    <p:extLst>
      <p:ext uri="{BB962C8B-B14F-4D97-AF65-F5344CB8AC3E}">
        <p14:creationId xmlns:p14="http://schemas.microsoft.com/office/powerpoint/2010/main" val="9892396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Arial" charset="0"/>
                <a:ea typeface="+mn-ea"/>
                <a:cs typeface="+mn-cs"/>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smtClean="0"/>
            </a:lvl1pPr>
          </a:lstStyle>
          <a:p>
            <a:pPr>
              <a:defRPr/>
            </a:pPr>
            <a:fld id="{255631C6-468B-6F47-914F-DCCC8CD406B1}" type="slidenum">
              <a:rPr lang="en-US"/>
              <a:pPr>
                <a:defRPr/>
              </a:pPr>
              <a:t>‹#›</a:t>
            </a:fld>
            <a:endParaRPr lang="en-US" dirty="0"/>
          </a:p>
        </p:txBody>
      </p:sp>
    </p:spTree>
    <p:extLst>
      <p:ext uri="{BB962C8B-B14F-4D97-AF65-F5344CB8AC3E}">
        <p14:creationId xmlns:p14="http://schemas.microsoft.com/office/powerpoint/2010/main" val="4884614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atin typeface="Arial" charset="0"/>
                <a:ea typeface="+mn-ea"/>
                <a:cs typeface="+mn-cs"/>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smtClean="0"/>
            </a:lvl1pPr>
          </a:lstStyle>
          <a:p>
            <a:pPr>
              <a:defRPr/>
            </a:pPr>
            <a:fld id="{AE5980C3-05D0-1E46-B2EF-4D366DA43FFF}" type="slidenum">
              <a:rPr lang="en-US"/>
              <a:pPr>
                <a:defRPr/>
              </a:pPr>
              <a:t>‹#›</a:t>
            </a:fld>
            <a:endParaRPr lang="en-US" dirty="0"/>
          </a:p>
        </p:txBody>
      </p:sp>
    </p:spTree>
    <p:extLst>
      <p:ext uri="{BB962C8B-B14F-4D97-AF65-F5344CB8AC3E}">
        <p14:creationId xmlns:p14="http://schemas.microsoft.com/office/powerpoint/2010/main" val="23044039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a:defRPr>
                <a:latin typeface="Arial" charset="0"/>
                <a:ea typeface="+mn-ea"/>
                <a:cs typeface="+mn-cs"/>
              </a:defRPr>
            </a:lvl1pPr>
          </a:lstStyle>
          <a:p>
            <a:pPr>
              <a:defRPr/>
            </a:pPr>
            <a:endParaRPr lang="en-US" dirty="0"/>
          </a:p>
        </p:txBody>
      </p:sp>
      <p:sp>
        <p:nvSpPr>
          <p:cNvPr id="9" name="Slide Number Placeholder 8"/>
          <p:cNvSpPr>
            <a:spLocks noGrp="1"/>
          </p:cNvSpPr>
          <p:nvPr>
            <p:ph type="sldNum" sz="quarter" idx="12"/>
          </p:nvPr>
        </p:nvSpPr>
        <p:spPr/>
        <p:txBody>
          <a:bodyPr/>
          <a:lstStyle>
            <a:lvl1pPr>
              <a:defRPr smtClean="0"/>
            </a:lvl1pPr>
          </a:lstStyle>
          <a:p>
            <a:pPr>
              <a:defRPr/>
            </a:pPr>
            <a:fld id="{243E04B2-A140-F649-93DC-07BCF2962AE0}" type="slidenum">
              <a:rPr lang="en-US"/>
              <a:pPr>
                <a:defRPr/>
              </a:pPr>
              <a:t>‹#›</a:t>
            </a:fld>
            <a:endParaRPr lang="en-US" dirty="0"/>
          </a:p>
        </p:txBody>
      </p:sp>
    </p:spTree>
    <p:extLst>
      <p:ext uri="{BB962C8B-B14F-4D97-AF65-F5344CB8AC3E}">
        <p14:creationId xmlns:p14="http://schemas.microsoft.com/office/powerpoint/2010/main" val="2395363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a:defRPr>
                <a:latin typeface="Arial" charset="0"/>
                <a:ea typeface="+mn-ea"/>
                <a:cs typeface="+mn-cs"/>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smtClean="0"/>
            </a:lvl1pPr>
          </a:lstStyle>
          <a:p>
            <a:pPr>
              <a:defRPr/>
            </a:pPr>
            <a:fld id="{D885172B-AB83-CA49-A99E-90DDC67E7CB5}" type="slidenum">
              <a:rPr lang="en-US"/>
              <a:pPr>
                <a:defRPr/>
              </a:pPr>
              <a:t>‹#›</a:t>
            </a:fld>
            <a:endParaRPr lang="en-US" dirty="0"/>
          </a:p>
        </p:txBody>
      </p:sp>
    </p:spTree>
    <p:extLst>
      <p:ext uri="{BB962C8B-B14F-4D97-AF65-F5344CB8AC3E}">
        <p14:creationId xmlns:p14="http://schemas.microsoft.com/office/powerpoint/2010/main" val="7399208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a:defRPr>
                <a:latin typeface="Arial" charset="0"/>
                <a:ea typeface="+mn-ea"/>
                <a:cs typeface="+mn-cs"/>
              </a:defRPr>
            </a:lvl1pPr>
          </a:lstStyle>
          <a:p>
            <a:pPr>
              <a:defRPr/>
            </a:pPr>
            <a:endParaRPr lang="en-US" dirty="0"/>
          </a:p>
        </p:txBody>
      </p:sp>
      <p:sp>
        <p:nvSpPr>
          <p:cNvPr id="4" name="Slide Number Placeholder 3"/>
          <p:cNvSpPr>
            <a:spLocks noGrp="1"/>
          </p:cNvSpPr>
          <p:nvPr>
            <p:ph type="sldNum" sz="quarter" idx="12"/>
          </p:nvPr>
        </p:nvSpPr>
        <p:spPr/>
        <p:txBody>
          <a:bodyPr/>
          <a:lstStyle>
            <a:lvl1pPr>
              <a:defRPr smtClean="0"/>
            </a:lvl1pPr>
          </a:lstStyle>
          <a:p>
            <a:pPr>
              <a:defRPr/>
            </a:pPr>
            <a:fld id="{E5E64618-DC05-3844-8FDB-292FB5527460}" type="slidenum">
              <a:rPr lang="en-US"/>
              <a:pPr>
                <a:defRPr/>
              </a:pPr>
              <a:t>‹#›</a:t>
            </a:fld>
            <a:endParaRPr lang="en-US" dirty="0"/>
          </a:p>
        </p:txBody>
      </p:sp>
    </p:spTree>
    <p:extLst>
      <p:ext uri="{BB962C8B-B14F-4D97-AF65-F5344CB8AC3E}">
        <p14:creationId xmlns:p14="http://schemas.microsoft.com/office/powerpoint/2010/main" val="42391925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atin typeface="Arial" charset="0"/>
                <a:ea typeface="+mn-ea"/>
                <a:cs typeface="+mn-cs"/>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smtClean="0"/>
            </a:lvl1pPr>
          </a:lstStyle>
          <a:p>
            <a:pPr>
              <a:defRPr/>
            </a:pPr>
            <a:fld id="{B4E47B24-3DD8-0448-BEAC-0494BA562F77}" type="slidenum">
              <a:rPr lang="en-US"/>
              <a:pPr>
                <a:defRPr/>
              </a:pPr>
              <a:t>‹#›</a:t>
            </a:fld>
            <a:endParaRPr lang="en-US" dirty="0"/>
          </a:p>
        </p:txBody>
      </p:sp>
    </p:spTree>
    <p:extLst>
      <p:ext uri="{BB962C8B-B14F-4D97-AF65-F5344CB8AC3E}">
        <p14:creationId xmlns:p14="http://schemas.microsoft.com/office/powerpoint/2010/main" val="13563226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atin typeface="Arial" charset="0"/>
                <a:ea typeface="+mn-ea"/>
                <a:cs typeface="+mn-cs"/>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smtClean="0"/>
            </a:lvl1pPr>
          </a:lstStyle>
          <a:p>
            <a:pPr>
              <a:defRPr/>
            </a:pPr>
            <a:fld id="{ADF2FC9D-6612-FC4A-B2DB-852217B8CD1F}" type="slidenum">
              <a:rPr lang="en-US"/>
              <a:pPr>
                <a:defRPr/>
              </a:pPr>
              <a:t>‹#›</a:t>
            </a:fld>
            <a:endParaRPr lang="en-US" dirty="0"/>
          </a:p>
        </p:txBody>
      </p:sp>
    </p:spTree>
    <p:extLst>
      <p:ext uri="{BB962C8B-B14F-4D97-AF65-F5344CB8AC3E}">
        <p14:creationId xmlns:p14="http://schemas.microsoft.com/office/powerpoint/2010/main" val="396497247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6" descr="UNV-PPT-Support-Green-LARGEv2.jp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3309938" y="60325"/>
            <a:ext cx="5834062"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 click to edit title</a:t>
            </a:r>
          </a:p>
        </p:txBody>
      </p:sp>
      <p:sp>
        <p:nvSpPr>
          <p:cNvPr id="1028" name="Text Placeholder 2"/>
          <p:cNvSpPr>
            <a:spLocks noGrp="1"/>
          </p:cNvSpPr>
          <p:nvPr>
            <p:ph type="body" idx="1"/>
          </p:nvPr>
        </p:nvSpPr>
        <p:spPr bwMode="auto">
          <a:xfrm>
            <a:off x="457200" y="1073150"/>
            <a:ext cx="8229600" cy="539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567488"/>
            <a:ext cx="2133600" cy="153987"/>
          </a:xfrm>
          <a:prstGeom prst="rect">
            <a:avLst/>
          </a:prstGeom>
        </p:spPr>
        <p:txBody>
          <a:bodyPr vert="horz" lIns="91440" tIns="45720" rIns="91440" bIns="45720" rtlCol="0" anchor="ctr"/>
          <a:lstStyle>
            <a:lvl1pPr algn="l">
              <a:defRPr sz="900">
                <a:solidFill>
                  <a:schemeClr val="tx1">
                    <a:tint val="75000"/>
                  </a:schemeClr>
                </a:solidFill>
                <a:latin typeface="Arial" charset="0"/>
                <a:ea typeface="+mn-ea"/>
                <a:cs typeface="+mn-cs"/>
              </a:defRPr>
            </a:lvl1pPr>
          </a:lstStyle>
          <a:p>
            <a:pPr>
              <a:defRPr/>
            </a:pPr>
            <a:endParaRPr lang="en-US" dirty="0"/>
          </a:p>
        </p:txBody>
      </p:sp>
      <p:sp>
        <p:nvSpPr>
          <p:cNvPr id="6" name="Slide Number Placeholder 5"/>
          <p:cNvSpPr>
            <a:spLocks noGrp="1"/>
          </p:cNvSpPr>
          <p:nvPr>
            <p:ph type="sldNum" sz="quarter" idx="4"/>
          </p:nvPr>
        </p:nvSpPr>
        <p:spPr>
          <a:xfrm>
            <a:off x="6553200" y="6589713"/>
            <a:ext cx="2133600" cy="131762"/>
          </a:xfrm>
          <a:prstGeom prst="rect">
            <a:avLst/>
          </a:prstGeom>
        </p:spPr>
        <p:txBody>
          <a:bodyPr vert="horz" wrap="square" lIns="91440" tIns="45720" rIns="91440" bIns="45720" numCol="1" anchor="ctr" anchorCtr="0" compatLnSpc="1">
            <a:prstTxWarp prst="textNoShape">
              <a:avLst/>
            </a:prstTxWarp>
          </a:bodyPr>
          <a:lstStyle>
            <a:lvl1pPr algn="r">
              <a:defRPr sz="900" smtClean="0">
                <a:solidFill>
                  <a:srgbClr val="898989"/>
                </a:solidFill>
              </a:defRPr>
            </a:lvl1pPr>
          </a:lstStyle>
          <a:p>
            <a:pPr>
              <a:defRPr/>
            </a:pPr>
            <a:fld id="{471DFEA5-921D-0F42-89A1-C63B61951433}"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563" r:id="rId1"/>
    <p:sldLayoutId id="2147484564" r:id="rId2"/>
    <p:sldLayoutId id="2147484565" r:id="rId3"/>
    <p:sldLayoutId id="2147484566" r:id="rId4"/>
    <p:sldLayoutId id="2147484567" r:id="rId5"/>
    <p:sldLayoutId id="2147484568" r:id="rId6"/>
    <p:sldLayoutId id="2147484569" r:id="rId7"/>
    <p:sldLayoutId id="2147484570" r:id="rId8"/>
    <p:sldLayoutId id="2147484571" r:id="rId9"/>
    <p:sldLayoutId id="2147484572" r:id="rId10"/>
    <p:sldLayoutId id="2147484573" r:id="rId11"/>
  </p:sldLayoutIdLst>
  <p:txStyles>
    <p:titleStyle>
      <a:lvl1pPr algn="r" rtl="0" eaLnBrk="0" fontAlgn="base" hangingPunct="0">
        <a:lnSpc>
          <a:spcPts val="3100"/>
        </a:lnSpc>
        <a:spcBef>
          <a:spcPct val="0"/>
        </a:spcBef>
        <a:spcAft>
          <a:spcPct val="0"/>
        </a:spcAft>
        <a:defRPr sz="3600" kern="1200">
          <a:solidFill>
            <a:schemeClr val="bg1"/>
          </a:solidFill>
          <a:latin typeface="Arial" pitchFamily="34" charset="0"/>
          <a:ea typeface="ＭＳ Ｐゴシック" charset="0"/>
          <a:cs typeface="Arial" pitchFamily="34" charset="0"/>
        </a:defRPr>
      </a:lvl1pPr>
      <a:lvl2pPr algn="r" rtl="0" eaLnBrk="0" fontAlgn="base" hangingPunct="0">
        <a:lnSpc>
          <a:spcPts val="3100"/>
        </a:lnSpc>
        <a:spcBef>
          <a:spcPct val="0"/>
        </a:spcBef>
        <a:spcAft>
          <a:spcPct val="0"/>
        </a:spcAft>
        <a:defRPr sz="3600">
          <a:solidFill>
            <a:schemeClr val="bg1"/>
          </a:solidFill>
          <a:latin typeface="Arial" pitchFamily="34" charset="0"/>
          <a:ea typeface="ＭＳ Ｐゴシック" charset="0"/>
          <a:cs typeface="Arial" pitchFamily="34" charset="0"/>
        </a:defRPr>
      </a:lvl2pPr>
      <a:lvl3pPr algn="r" rtl="0" eaLnBrk="0" fontAlgn="base" hangingPunct="0">
        <a:lnSpc>
          <a:spcPts val="3100"/>
        </a:lnSpc>
        <a:spcBef>
          <a:spcPct val="0"/>
        </a:spcBef>
        <a:spcAft>
          <a:spcPct val="0"/>
        </a:spcAft>
        <a:defRPr sz="3600">
          <a:solidFill>
            <a:schemeClr val="bg1"/>
          </a:solidFill>
          <a:latin typeface="Arial" pitchFamily="34" charset="0"/>
          <a:ea typeface="ＭＳ Ｐゴシック" charset="0"/>
          <a:cs typeface="Arial" pitchFamily="34" charset="0"/>
        </a:defRPr>
      </a:lvl3pPr>
      <a:lvl4pPr algn="r" rtl="0" eaLnBrk="0" fontAlgn="base" hangingPunct="0">
        <a:lnSpc>
          <a:spcPts val="3100"/>
        </a:lnSpc>
        <a:spcBef>
          <a:spcPct val="0"/>
        </a:spcBef>
        <a:spcAft>
          <a:spcPct val="0"/>
        </a:spcAft>
        <a:defRPr sz="3600">
          <a:solidFill>
            <a:schemeClr val="bg1"/>
          </a:solidFill>
          <a:latin typeface="Arial" pitchFamily="34" charset="0"/>
          <a:ea typeface="ＭＳ Ｐゴシック" charset="0"/>
          <a:cs typeface="Arial" pitchFamily="34" charset="0"/>
        </a:defRPr>
      </a:lvl4pPr>
      <a:lvl5pPr algn="r" rtl="0" eaLnBrk="0" fontAlgn="base" hangingPunct="0">
        <a:lnSpc>
          <a:spcPts val="3100"/>
        </a:lnSpc>
        <a:spcBef>
          <a:spcPct val="0"/>
        </a:spcBef>
        <a:spcAft>
          <a:spcPct val="0"/>
        </a:spcAft>
        <a:defRPr sz="3600">
          <a:solidFill>
            <a:schemeClr val="bg1"/>
          </a:solidFill>
          <a:latin typeface="Arial" pitchFamily="34" charset="0"/>
          <a:ea typeface="ＭＳ Ｐゴシック" charset="0"/>
          <a:cs typeface="Arial" pitchFamily="34" charset="0"/>
        </a:defRPr>
      </a:lvl5pPr>
      <a:lvl6pPr marL="457200" algn="r" rtl="0" fontAlgn="base">
        <a:spcBef>
          <a:spcPct val="0"/>
        </a:spcBef>
        <a:spcAft>
          <a:spcPct val="0"/>
        </a:spcAft>
        <a:defRPr sz="2800">
          <a:solidFill>
            <a:schemeClr val="bg1"/>
          </a:solidFill>
          <a:latin typeface="Arial" pitchFamily="34" charset="0"/>
          <a:cs typeface="Arial" pitchFamily="34" charset="0"/>
        </a:defRPr>
      </a:lvl6pPr>
      <a:lvl7pPr marL="914400" algn="r" rtl="0" fontAlgn="base">
        <a:spcBef>
          <a:spcPct val="0"/>
        </a:spcBef>
        <a:spcAft>
          <a:spcPct val="0"/>
        </a:spcAft>
        <a:defRPr sz="2800">
          <a:solidFill>
            <a:schemeClr val="bg1"/>
          </a:solidFill>
          <a:latin typeface="Arial" pitchFamily="34" charset="0"/>
          <a:cs typeface="Arial" pitchFamily="34" charset="0"/>
        </a:defRPr>
      </a:lvl7pPr>
      <a:lvl8pPr marL="1371600" algn="r" rtl="0" fontAlgn="base">
        <a:spcBef>
          <a:spcPct val="0"/>
        </a:spcBef>
        <a:spcAft>
          <a:spcPct val="0"/>
        </a:spcAft>
        <a:defRPr sz="2800">
          <a:solidFill>
            <a:schemeClr val="bg1"/>
          </a:solidFill>
          <a:latin typeface="Arial" pitchFamily="34" charset="0"/>
          <a:cs typeface="Arial" pitchFamily="34" charset="0"/>
        </a:defRPr>
      </a:lvl8pPr>
      <a:lvl9pPr marL="1828800" algn="r" rtl="0" fontAlgn="base">
        <a:spcBef>
          <a:spcPct val="0"/>
        </a:spcBef>
        <a:spcAft>
          <a:spcPct val="0"/>
        </a:spcAft>
        <a:defRPr sz="2800">
          <a:solidFill>
            <a:schemeClr val="bg1"/>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Font typeface="Wingdings" charset="0"/>
        <a:buChar char="Ø"/>
        <a:defRPr sz="2800" kern="1200">
          <a:solidFill>
            <a:schemeClr val="tx1"/>
          </a:solidFill>
          <a:latin typeface="+mn-lt"/>
          <a:ea typeface="ＭＳ Ｐゴシック" pitchFamily="-112" charset="-128"/>
          <a:cs typeface="+mn-cs"/>
        </a:defRPr>
      </a:lvl2pPr>
      <a:lvl3pPr marL="1143000" indent="-228600" algn="l" rtl="0" eaLnBrk="0" fontAlgn="base" hangingPunct="0">
        <a:spcBef>
          <a:spcPct val="20000"/>
        </a:spcBef>
        <a:spcAft>
          <a:spcPct val="0"/>
        </a:spcAft>
        <a:buFont typeface="Wingdings" charset="0"/>
        <a:buChar char="§"/>
        <a:defRPr sz="2400" kern="1200">
          <a:solidFill>
            <a:schemeClr val="tx1"/>
          </a:solidFill>
          <a:latin typeface="+mn-lt"/>
          <a:ea typeface="ＭＳ Ｐゴシック" pitchFamily="-112"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2"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2"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s://www.youtube.com/watch?v=rFe-VSf-TQ8"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hyperlink" Target="http://www.unavco.org/education/resources/educational-resources/lesson/gps-yellowstone/module-materials/recent-earthquakes-yellowstone.kmz" TargetMode="External"/><Relationship Id="rId4" Type="http://schemas.openxmlformats.org/officeDocument/2006/relationships/hyperlink" Target="http://www.unavco.org/education/resources/educational-resources/lesson/gps-yellowstone/module-materials/top-200-earthquakes-yellowstone.kmz" TargetMode="External"/><Relationship Id="rId5" Type="http://schemas.openxmlformats.org/officeDocument/2006/relationships/hyperlink" Target="http://earthquake.usgs.gov/earthquakes/feed/v1.0/kml.php" TargetMode="External"/><Relationship Id="rId6" Type="http://schemas.openxmlformats.org/officeDocument/2006/relationships/hyperlink" Target="http://www.unavco.org/education/resources/educational-resources/lesson/gps-yellowstone/module-materials/nps-map.kml" TargetMode="External"/><Relationship Id="rId7" Type="http://schemas.openxmlformats.org/officeDocument/2006/relationships/hyperlink" Target="http://www.unavco.org/education/resources/educational-resources/lesson/gps-yellowstone/module-materials/intermontane-lidar.kmz" TargetMode="External"/><Relationship Id="rId8" Type="http://schemas.openxmlformats.org/officeDocument/2006/relationships/hyperlink" Target="http://www.unavco.org/education/resources/educational-resources/lesson/gps-yellowstone/module-materials/using-google-earth.docx" TargetMode="External"/><Relationship Id="rId9" Type="http://schemas.openxmlformats.org/officeDocument/2006/relationships/hyperlink" Target="http://www.unavco.org/education/resources/educational-resources/lesson/gps-yellowstone/module-materials/showing-places-data-google-earth.docx" TargetMode="External"/><Relationship Id="rId10" Type="http://schemas.openxmlformats.org/officeDocument/2006/relationships/image" Target="../media/image13.png"/><Relationship Id="rId11"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hyperlink" Target="http://volcanoes.usgs.gov/yvo/publications/2009/09swarm.php" TargetMode="External"/><Relationship Id="rId4" Type="http://schemas.openxmlformats.org/officeDocument/2006/relationships/hyperlink" Target="http://volcanoes.usgs.gov/yvo/publications/2010/10swarm.php" TargetMode="External"/><Relationship Id="rId5" Type="http://schemas.openxmlformats.org/officeDocument/2006/relationships/hyperlink" Target="http://www.nps.gov/yell/planyourvisit/resourceandissues.htm" TargetMode="External"/><Relationship Id="rId6" Type="http://schemas.openxmlformats.org/officeDocument/2006/relationships/hyperlink" Target="http://ngm.nationalgeographic.com/2009/08/yellowstone/achenbach-text" TargetMode="External"/><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hyperlink" Target="http://www.amnh.org/explore/science-bulletins/earth/documentaries/yellowstone-monitoring-the-fire-below/article-signs-of-restlessness" TargetMode="External"/><Relationship Id="rId4" Type="http://schemas.openxmlformats.org/officeDocument/2006/relationships/hyperlink" Target="http://pubs.usgs.gov/of/2007/1071/" TargetMode="External"/><Relationship Id="rId5" Type="http://schemas.openxmlformats.org/officeDocument/2006/relationships/hyperlink" Target="http://pubs.er.usgs.gov/publication/70016303" TargetMode="External"/><Relationship Id="rId6" Type="http://schemas.openxmlformats.org/officeDocument/2006/relationships/hyperlink" Target="http://volcanoes.usgs.gov/yvo/2007/PuskasJGR.pdf" TargetMode="External"/><Relationship Id="rId7" Type="http://schemas.openxmlformats.org/officeDocument/2006/relationships/hyperlink" Target="http://volcanoes.usgs.gov/yvo/activity/monitoring/index.php" TargetMode="External"/><Relationship Id="rId8" Type="http://schemas.openxmlformats.org/officeDocument/2006/relationships/hyperlink" Target="http://volcanoes.usgs.gov/yvo/publications/2007/upsanddowns.php" TargetMode="External"/><Relationship Id="rId9" Type="http://schemas.openxmlformats.org/officeDocument/2006/relationships/hyperlink" Target="http://pubs.usgs.gov/fs/2005/3024/" TargetMode="External"/><Relationship Id="rId10" Type="http://schemas.openxmlformats.org/officeDocument/2006/relationships/hyperlink" Target="http://pubs.usgs.gov/fs/fs100-03/" TargetMode="External"/><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hyperlink" Target="http://www.yellowstonegis.utah.edu/maps/index.html" TargetMode="External"/><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hyperlink" Target="http://www.nps.gov/hfc/carto/PDF/YELLmap1.pdf" TargetMode="External"/><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hyperlink" Target="http://www.seis.utah.edu/req2webdir/recenteqs/Maps/Yellowstone.html" TargetMode="External"/><Relationship Id="rId4" Type="http://schemas.openxmlformats.org/officeDocument/2006/relationships/hyperlink" Target="http://quake.utah.edu/helicorder/yell_webi.htm" TargetMode="External"/><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hlinkClick r:id="rId3" tooltip="Click anywhere on this slide to link to &quot;Monitoring the Fire Below.&quot;"/>
          </p:cNvPr>
          <p:cNvSpPr txBox="1">
            <a:spLocks noChangeArrowheads="1"/>
          </p:cNvSpPr>
          <p:nvPr/>
        </p:nvSpPr>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sz="1800" dirty="0"/>
          </a:p>
        </p:txBody>
      </p:sp>
      <p:sp>
        <p:nvSpPr>
          <p:cNvPr id="15361" name="Rectangle 2"/>
          <p:cNvSpPr>
            <a:spLocks noGrp="1" noChangeArrowheads="1"/>
          </p:cNvSpPr>
          <p:nvPr>
            <p:ph type="ctrTitle"/>
          </p:nvPr>
        </p:nvSpPr>
        <p:spPr>
          <a:xfrm>
            <a:off x="2954338" y="931863"/>
            <a:ext cx="6189662" cy="904875"/>
          </a:xfrm>
        </p:spPr>
        <p:txBody>
          <a:bodyPr/>
          <a:lstStyle/>
          <a:p>
            <a:pPr eaLnBrk="1" hangingPunct="1"/>
            <a:r>
              <a:rPr lang="en-US" sz="3200" dirty="0">
                <a:latin typeface="Georgia" charset="0"/>
              </a:rPr>
              <a:t>Taking the Pulse of </a:t>
            </a:r>
            <a:r>
              <a:rPr lang="en-US" sz="3200" dirty="0" smtClean="0">
                <a:latin typeface="Georgia" charset="0"/>
              </a:rPr>
              <a:t>Yellowstone’</a:t>
            </a:r>
            <a:r>
              <a:rPr lang="en-US" altLang="ja-JP" sz="3200" dirty="0" smtClean="0">
                <a:latin typeface="Georgia" charset="0"/>
              </a:rPr>
              <a:t>s</a:t>
            </a:r>
            <a:r>
              <a:rPr lang="en-US" altLang="ja-JP" sz="3200" dirty="0">
                <a:latin typeface="Georgia" charset="0"/>
              </a:rPr>
              <a:t/>
            </a:r>
            <a:br>
              <a:rPr lang="en-US" altLang="ja-JP" sz="3200" dirty="0">
                <a:latin typeface="Georgia" charset="0"/>
              </a:rPr>
            </a:br>
            <a:r>
              <a:rPr lang="ja-JP" altLang="en-US" sz="3200" dirty="0">
                <a:latin typeface="Georgia" charset="0"/>
              </a:rPr>
              <a:t>“</a:t>
            </a:r>
            <a:r>
              <a:rPr lang="en-US" altLang="ja-JP" sz="3200" dirty="0">
                <a:latin typeface="Georgia" charset="0"/>
              </a:rPr>
              <a:t>Breathing</a:t>
            </a:r>
            <a:r>
              <a:rPr lang="ja-JP" altLang="en-US" sz="3200" dirty="0">
                <a:latin typeface="Georgia" charset="0"/>
              </a:rPr>
              <a:t>”</a:t>
            </a:r>
            <a:r>
              <a:rPr lang="en-US" altLang="ja-JP" sz="3200" dirty="0">
                <a:latin typeface="Georgia" charset="0"/>
              </a:rPr>
              <a:t> Caldera</a:t>
            </a:r>
            <a:endParaRPr lang="en-US" sz="3200" b="1" dirty="0">
              <a:latin typeface="Georgia" charset="0"/>
            </a:endParaRPr>
          </a:p>
        </p:txBody>
      </p:sp>
      <p:sp>
        <p:nvSpPr>
          <p:cNvPr id="15362" name="Rectangle 3"/>
          <p:cNvSpPr>
            <a:spLocks noGrp="1" noChangeArrowheads="1"/>
          </p:cNvSpPr>
          <p:nvPr>
            <p:ph type="subTitle" idx="1"/>
          </p:nvPr>
        </p:nvSpPr>
        <p:spPr>
          <a:xfrm>
            <a:off x="2962275" y="2008188"/>
            <a:ext cx="6181725" cy="1255712"/>
          </a:xfrm>
        </p:spPr>
        <p:txBody>
          <a:bodyPr/>
          <a:lstStyle/>
          <a:p>
            <a:pPr eaLnBrk="1" hangingPunct="1"/>
            <a:r>
              <a:rPr lang="en-US" sz="2400" b="1" dirty="0">
                <a:latin typeface="Tahoma" charset="0"/>
                <a:ea typeface="ＭＳ Ｐゴシック" charset="0"/>
                <a:cs typeface="Tahoma" charset="0"/>
              </a:rPr>
              <a:t>Seismicity</a:t>
            </a: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a:xfrm>
            <a:off x="3309938" y="136525"/>
            <a:ext cx="5834062" cy="673100"/>
          </a:xfrm>
        </p:spPr>
        <p:txBody>
          <a:bodyPr/>
          <a:lstStyle/>
          <a:p>
            <a:pPr eaLnBrk="1" hangingPunct="1"/>
            <a:r>
              <a:rPr lang="en-US" sz="2800" dirty="0">
                <a:latin typeface="Arial" charset="0"/>
              </a:rPr>
              <a:t>Taking </a:t>
            </a:r>
            <a:r>
              <a:rPr lang="en-US" sz="2800" dirty="0" smtClean="0">
                <a:latin typeface="Arial" charset="0"/>
              </a:rPr>
              <a:t>Yellowstone’</a:t>
            </a:r>
            <a:r>
              <a:rPr lang="en-US" altLang="ja-JP" sz="2800" dirty="0" smtClean="0">
                <a:latin typeface="Arial" charset="0"/>
              </a:rPr>
              <a:t>s </a:t>
            </a:r>
            <a:r>
              <a:rPr lang="en-US" altLang="ja-JP" sz="2800" dirty="0">
                <a:latin typeface="Arial" charset="0"/>
              </a:rPr>
              <a:t>Pulse</a:t>
            </a:r>
            <a:br>
              <a:rPr lang="en-US" altLang="ja-JP" sz="2800" dirty="0">
                <a:latin typeface="Arial" charset="0"/>
              </a:rPr>
            </a:br>
            <a:r>
              <a:rPr lang="en-US" altLang="ja-JP" sz="2800" dirty="0">
                <a:latin typeface="Arial" charset="0"/>
              </a:rPr>
              <a:t>Earthquakes</a:t>
            </a:r>
            <a:endParaRPr lang="en-US" sz="2800" dirty="0">
              <a:latin typeface="Arial" charset="0"/>
            </a:endParaRPr>
          </a:p>
        </p:txBody>
      </p:sp>
      <p:sp>
        <p:nvSpPr>
          <p:cNvPr id="23554" name="TextBox 4"/>
          <p:cNvSpPr txBox="1">
            <a:spLocks noChangeArrowheads="1"/>
          </p:cNvSpPr>
          <p:nvPr/>
        </p:nvSpPr>
        <p:spPr bwMode="auto">
          <a:xfrm>
            <a:off x="5473700" y="1778000"/>
            <a:ext cx="21971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800" dirty="0" smtClean="0">
                <a:solidFill>
                  <a:srgbClr val="0000FF"/>
                </a:solidFill>
              </a:rPr>
              <a:t>Earthquakes in </a:t>
            </a:r>
            <a:r>
              <a:rPr lang="en-US" sz="2800" dirty="0">
                <a:solidFill>
                  <a:srgbClr val="0000FF"/>
                </a:solidFill>
              </a:rPr>
              <a:t>Google Earth  </a:t>
            </a:r>
          </a:p>
        </p:txBody>
      </p:sp>
      <p:pic>
        <p:nvPicPr>
          <p:cNvPr id="23555" name="Picture 5" descr="GIS map 2.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4200" y="1192213"/>
            <a:ext cx="4240213" cy="5246687"/>
          </a:xfrm>
          <a:prstGeom prst="rect">
            <a:avLst/>
          </a:prstGeom>
          <a:noFill/>
          <a:ln w="38100">
            <a:solidFill>
              <a:srgbClr val="4F81BD"/>
            </a:solidFill>
            <a:round/>
            <a:headEnd/>
            <a:tailEnd/>
          </a:ln>
          <a:extLst>
            <a:ext uri="{909E8E84-426E-40dd-AFC4-6F175D3DCCD1}">
              <a14:hiddenFill xmlns:a14="http://schemas.microsoft.com/office/drawing/2010/main">
                <a:solidFill>
                  <a:srgbClr val="FFFFFF"/>
                </a:solidFill>
              </a14:hiddenFill>
            </a:ext>
          </a:extLst>
        </p:spPr>
      </p:pic>
      <p:pic>
        <p:nvPicPr>
          <p:cNvPr id="23556" name="Picture 7" descr="GIS map 3.tif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37100" y="3924300"/>
            <a:ext cx="3181350" cy="2108200"/>
          </a:xfrm>
          <a:prstGeom prst="rect">
            <a:avLst/>
          </a:prstGeom>
          <a:noFill/>
          <a:ln w="38100">
            <a:solidFill>
              <a:srgbClr val="4F81BD"/>
            </a:solidFill>
            <a:round/>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a:xfrm>
            <a:off x="3309938" y="161925"/>
            <a:ext cx="5834062" cy="673100"/>
          </a:xfrm>
        </p:spPr>
        <p:txBody>
          <a:bodyPr/>
          <a:lstStyle/>
          <a:p>
            <a:pPr eaLnBrk="1" hangingPunct="1"/>
            <a:r>
              <a:rPr lang="en-US" sz="2800" dirty="0">
                <a:latin typeface="Arial" charset="0"/>
              </a:rPr>
              <a:t>Taking </a:t>
            </a:r>
            <a:r>
              <a:rPr lang="en-US" sz="2800" dirty="0" smtClean="0">
                <a:latin typeface="Arial" charset="0"/>
              </a:rPr>
              <a:t>Yellowstone’</a:t>
            </a:r>
            <a:r>
              <a:rPr lang="en-US" altLang="ja-JP" sz="2800" dirty="0" smtClean="0">
                <a:latin typeface="Arial" charset="0"/>
              </a:rPr>
              <a:t>s </a:t>
            </a:r>
            <a:r>
              <a:rPr lang="en-US" altLang="ja-JP" sz="2800" dirty="0">
                <a:latin typeface="Arial" charset="0"/>
              </a:rPr>
              <a:t>Pulse</a:t>
            </a:r>
            <a:br>
              <a:rPr lang="en-US" altLang="ja-JP" sz="2800" dirty="0">
                <a:latin typeface="Arial" charset="0"/>
              </a:rPr>
            </a:br>
            <a:r>
              <a:rPr lang="en-US" altLang="ja-JP" sz="2800" dirty="0" smtClean="0">
                <a:latin typeface="Arial" charset="0"/>
              </a:rPr>
              <a:t>Data</a:t>
            </a:r>
            <a:endParaRPr lang="en-US" sz="2800" dirty="0">
              <a:latin typeface="Arial" charset="0"/>
            </a:endParaRPr>
          </a:p>
        </p:txBody>
      </p:sp>
      <p:sp>
        <p:nvSpPr>
          <p:cNvPr id="25602" name="TextBox 3"/>
          <p:cNvSpPr txBox="1">
            <a:spLocks noChangeArrowheads="1"/>
          </p:cNvSpPr>
          <p:nvPr/>
        </p:nvSpPr>
        <p:spPr bwMode="auto">
          <a:xfrm>
            <a:off x="800100" y="2078038"/>
            <a:ext cx="7175500" cy="378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lvl="1" eaLnBrk="1" hangingPunct="1"/>
            <a:r>
              <a:rPr lang="en-US" sz="2000" dirty="0" smtClean="0">
                <a:solidFill>
                  <a:srgbClr val="0000FF"/>
                </a:solidFill>
              </a:rPr>
              <a:t>Links to data </a:t>
            </a:r>
            <a:r>
              <a:rPr lang="en-US" sz="2000" dirty="0">
                <a:solidFill>
                  <a:srgbClr val="0000FF"/>
                </a:solidFill>
              </a:rPr>
              <a:t>files: </a:t>
            </a:r>
          </a:p>
          <a:p>
            <a:pPr marL="742950" lvl="1" indent="-285750" eaLnBrk="1" hangingPunct="1">
              <a:buFont typeface="Arial"/>
              <a:buChar char="•"/>
            </a:pPr>
            <a:r>
              <a:rPr lang="en-US" sz="1800" dirty="0" smtClean="0">
                <a:solidFill>
                  <a:srgbClr val="0000FF"/>
                </a:solidFill>
                <a:hlinkClick r:id="rId3"/>
              </a:rPr>
              <a:t>Yellowstone’</a:t>
            </a:r>
            <a:r>
              <a:rPr lang="en-US" altLang="ja-JP" sz="1800" dirty="0" smtClean="0">
                <a:solidFill>
                  <a:srgbClr val="0000FF"/>
                </a:solidFill>
                <a:hlinkClick r:id="rId3"/>
              </a:rPr>
              <a:t>s </a:t>
            </a:r>
            <a:r>
              <a:rPr lang="en-US" altLang="ja-JP" sz="1800" dirty="0">
                <a:solidFill>
                  <a:srgbClr val="0000FF"/>
                </a:solidFill>
                <a:hlinkClick r:id="rId3"/>
              </a:rPr>
              <a:t>200 most recent earthquakes (as of January 2012</a:t>
            </a:r>
            <a:r>
              <a:rPr lang="en-US" altLang="ja-JP" sz="1800" dirty="0" smtClean="0">
                <a:solidFill>
                  <a:srgbClr val="0000FF"/>
                </a:solidFill>
                <a:hlinkClick r:id="rId3"/>
              </a:rPr>
              <a:t>)</a:t>
            </a:r>
            <a:endParaRPr lang="en-US" altLang="ja-JP" sz="1800" dirty="0">
              <a:solidFill>
                <a:srgbClr val="0000FF"/>
              </a:solidFill>
            </a:endParaRPr>
          </a:p>
          <a:p>
            <a:pPr marL="742950" lvl="1" indent="-285750" eaLnBrk="1" hangingPunct="1">
              <a:buFont typeface="Arial"/>
              <a:buChar char="•"/>
            </a:pPr>
            <a:r>
              <a:rPr lang="en-US" sz="1800" dirty="0" smtClean="0">
                <a:solidFill>
                  <a:srgbClr val="0000FF"/>
                </a:solidFill>
                <a:hlinkClick r:id="rId4"/>
              </a:rPr>
              <a:t>Yellowstone’</a:t>
            </a:r>
            <a:r>
              <a:rPr lang="en-US" altLang="ja-JP" sz="1800" dirty="0" smtClean="0">
                <a:solidFill>
                  <a:srgbClr val="0000FF"/>
                </a:solidFill>
                <a:hlinkClick r:id="rId4"/>
              </a:rPr>
              <a:t>s </a:t>
            </a:r>
            <a:r>
              <a:rPr lang="en-US" altLang="ja-JP" sz="1800" dirty="0">
                <a:solidFill>
                  <a:srgbClr val="0000FF"/>
                </a:solidFill>
                <a:hlinkClick r:id="rId4"/>
              </a:rPr>
              <a:t>200 largest </a:t>
            </a:r>
            <a:r>
              <a:rPr lang="en-US" altLang="ja-JP" sz="1800" dirty="0" smtClean="0">
                <a:solidFill>
                  <a:srgbClr val="0000FF"/>
                </a:solidFill>
                <a:hlinkClick r:id="rId4"/>
              </a:rPr>
              <a:t>earthquakes</a:t>
            </a:r>
            <a:endParaRPr lang="en-US" altLang="ja-JP" sz="1800" dirty="0">
              <a:solidFill>
                <a:srgbClr val="0000FF"/>
              </a:solidFill>
            </a:endParaRPr>
          </a:p>
          <a:p>
            <a:pPr marL="742950" lvl="1" indent="-285750" eaLnBrk="1" hangingPunct="1">
              <a:buFont typeface="Arial"/>
              <a:buChar char="•"/>
            </a:pPr>
            <a:r>
              <a:rPr lang="en-US" sz="1800" dirty="0">
                <a:solidFill>
                  <a:srgbClr val="0000FF"/>
                </a:solidFill>
                <a:hlinkClick r:id="rId5"/>
              </a:rPr>
              <a:t>Earthquakes from the last </a:t>
            </a:r>
            <a:r>
              <a:rPr lang="en-US" sz="1800" dirty="0" smtClean="0">
                <a:solidFill>
                  <a:srgbClr val="0000FF"/>
                </a:solidFill>
                <a:hlinkClick r:id="rId5"/>
              </a:rPr>
              <a:t>week</a:t>
            </a:r>
            <a:endParaRPr lang="en-US" sz="1800" dirty="0">
              <a:solidFill>
                <a:srgbClr val="0000FF"/>
              </a:solidFill>
            </a:endParaRPr>
          </a:p>
          <a:p>
            <a:pPr marL="742950" lvl="1" indent="-285750" eaLnBrk="1" hangingPunct="1">
              <a:buFont typeface="Arial"/>
              <a:buChar char="•"/>
            </a:pPr>
            <a:r>
              <a:rPr lang="en-US" sz="1800" dirty="0">
                <a:solidFill>
                  <a:srgbClr val="0000FF"/>
                </a:solidFill>
                <a:hlinkClick r:id="rId6"/>
              </a:rPr>
              <a:t>The National Park Service map as an overlay</a:t>
            </a:r>
            <a:endParaRPr lang="en-US" sz="1800" dirty="0">
              <a:solidFill>
                <a:srgbClr val="0000FF"/>
              </a:solidFill>
            </a:endParaRPr>
          </a:p>
          <a:p>
            <a:pPr marL="742950" lvl="1" indent="-285750" eaLnBrk="1" hangingPunct="1">
              <a:buFont typeface="Arial"/>
              <a:buChar char="•"/>
            </a:pPr>
            <a:r>
              <a:rPr lang="en-US" sz="1800" dirty="0">
                <a:solidFill>
                  <a:srgbClr val="0000FF"/>
                </a:solidFill>
                <a:hlinkClick r:id="rId7"/>
              </a:rPr>
              <a:t>Satellite images of the ground (LiDAR)</a:t>
            </a:r>
            <a:endParaRPr lang="en-US" sz="1800" dirty="0">
              <a:solidFill>
                <a:srgbClr val="0000FF"/>
              </a:solidFill>
            </a:endParaRPr>
          </a:p>
          <a:p>
            <a:pPr lvl="1" eaLnBrk="1" hangingPunct="1"/>
            <a:endParaRPr lang="en-US" sz="2000" dirty="0">
              <a:solidFill>
                <a:srgbClr val="0000FF"/>
              </a:solidFill>
            </a:endParaRPr>
          </a:p>
          <a:p>
            <a:pPr lvl="1" eaLnBrk="1" hangingPunct="1"/>
            <a:r>
              <a:rPr lang="en-US" sz="2000" dirty="0" smtClean="0">
                <a:solidFill>
                  <a:srgbClr val="0000FF"/>
                </a:solidFill>
              </a:rPr>
              <a:t>Links to instructions</a:t>
            </a:r>
            <a:r>
              <a:rPr lang="en-US" sz="2000" dirty="0">
                <a:solidFill>
                  <a:srgbClr val="0000FF"/>
                </a:solidFill>
              </a:rPr>
              <a:t>:</a:t>
            </a:r>
          </a:p>
          <a:p>
            <a:pPr marL="742950" lvl="1" indent="-285750" eaLnBrk="1" hangingPunct="1">
              <a:buFont typeface="Arial"/>
              <a:buChar char="•"/>
            </a:pPr>
            <a:r>
              <a:rPr lang="en-US" sz="1800" dirty="0">
                <a:solidFill>
                  <a:srgbClr val="0000FF"/>
                </a:solidFill>
                <a:hlinkClick r:id="rId8"/>
              </a:rPr>
              <a:t>Instructions for using Google Earth</a:t>
            </a:r>
            <a:endParaRPr lang="en-US" sz="1800" dirty="0">
              <a:solidFill>
                <a:srgbClr val="0000FF"/>
              </a:solidFill>
            </a:endParaRPr>
          </a:p>
          <a:p>
            <a:pPr marL="742950" lvl="1" indent="-285750" eaLnBrk="1" hangingPunct="1">
              <a:buFont typeface="Arial"/>
              <a:buChar char="•"/>
            </a:pPr>
            <a:r>
              <a:rPr lang="en-US" sz="1800" dirty="0">
                <a:solidFill>
                  <a:srgbClr val="0000FF"/>
                </a:solidFill>
                <a:hlinkClick r:id="rId9"/>
              </a:rPr>
              <a:t>Instructions for converting an Excel spreadsheet into a file for Google Earth</a:t>
            </a:r>
            <a:endParaRPr lang="en-US" sz="1800" dirty="0">
              <a:solidFill>
                <a:srgbClr val="0000FF"/>
              </a:solidFill>
            </a:endParaRPr>
          </a:p>
          <a:p>
            <a:pPr eaLnBrk="1" hangingPunct="1"/>
            <a:endParaRPr lang="en-US" sz="1800" dirty="0"/>
          </a:p>
        </p:txBody>
      </p:sp>
      <p:pic>
        <p:nvPicPr>
          <p:cNvPr id="25603" name="Picture 5" descr="ystone lake2.tiff"/>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996950" y="5664200"/>
            <a:ext cx="6540500" cy="673100"/>
          </a:xfrm>
          <a:prstGeom prst="rect">
            <a:avLst/>
          </a:prstGeom>
          <a:noFill/>
          <a:ln w="38100">
            <a:solidFill>
              <a:srgbClr val="4F81BD"/>
            </a:solidFill>
            <a:round/>
            <a:headEnd/>
            <a:tailEnd/>
          </a:ln>
          <a:extLst>
            <a:ext uri="{909E8E84-426E-40dd-AFC4-6F175D3DCCD1}">
              <a14:hiddenFill xmlns:a14="http://schemas.microsoft.com/office/drawing/2010/main">
                <a:solidFill>
                  <a:srgbClr val="FFFFFF"/>
                </a:solidFill>
              </a14:hiddenFill>
            </a:ext>
          </a:extLst>
        </p:spPr>
      </p:pic>
      <p:pic>
        <p:nvPicPr>
          <p:cNvPr id="25604" name="Picture 6" descr="ystone lake 3.tiff"/>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996950" y="1317625"/>
            <a:ext cx="6534150" cy="638175"/>
          </a:xfrm>
          <a:prstGeom prst="rect">
            <a:avLst/>
          </a:prstGeom>
          <a:noFill/>
          <a:ln w="38100">
            <a:solidFill>
              <a:srgbClr val="4F81BD"/>
            </a:solidFill>
            <a:round/>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a:xfrm>
            <a:off x="3309938" y="123825"/>
            <a:ext cx="5834062" cy="673100"/>
          </a:xfrm>
        </p:spPr>
        <p:txBody>
          <a:bodyPr/>
          <a:lstStyle/>
          <a:p>
            <a:pPr eaLnBrk="1" hangingPunct="1"/>
            <a:r>
              <a:rPr lang="en-US" sz="2800" dirty="0">
                <a:latin typeface="Arial" charset="0"/>
              </a:rPr>
              <a:t>Taking </a:t>
            </a:r>
            <a:r>
              <a:rPr lang="en-US" sz="2800" dirty="0" smtClean="0">
                <a:latin typeface="Arial" charset="0"/>
              </a:rPr>
              <a:t>Yellowstone’</a:t>
            </a:r>
            <a:r>
              <a:rPr lang="en-US" altLang="ja-JP" sz="2800" dirty="0" smtClean="0">
                <a:latin typeface="Arial" charset="0"/>
              </a:rPr>
              <a:t>s </a:t>
            </a:r>
            <a:r>
              <a:rPr lang="en-US" altLang="ja-JP" sz="2800" dirty="0">
                <a:latin typeface="Arial" charset="0"/>
              </a:rPr>
              <a:t>Pulse</a:t>
            </a:r>
            <a:br>
              <a:rPr lang="en-US" altLang="ja-JP" sz="2800" dirty="0">
                <a:latin typeface="Arial" charset="0"/>
              </a:rPr>
            </a:br>
            <a:r>
              <a:rPr lang="en-US" altLang="ja-JP" sz="2800" dirty="0" smtClean="0">
                <a:latin typeface="Arial" charset="0"/>
              </a:rPr>
              <a:t>Student resources</a:t>
            </a:r>
            <a:endParaRPr lang="en-US" sz="2800" dirty="0">
              <a:latin typeface="Arial" charset="0"/>
            </a:endParaRPr>
          </a:p>
        </p:txBody>
      </p:sp>
      <p:sp>
        <p:nvSpPr>
          <p:cNvPr id="27650" name="Rectangle 3"/>
          <p:cNvSpPr>
            <a:spLocks noGrp="1" noChangeArrowheads="1"/>
          </p:cNvSpPr>
          <p:nvPr>
            <p:ph type="body" idx="1"/>
          </p:nvPr>
        </p:nvSpPr>
        <p:spPr/>
        <p:txBody>
          <a:bodyPr/>
          <a:lstStyle/>
          <a:p>
            <a:pPr eaLnBrk="1" hangingPunct="1">
              <a:lnSpc>
                <a:spcPct val="90000"/>
              </a:lnSpc>
              <a:buFontTx/>
              <a:buNone/>
            </a:pPr>
            <a:r>
              <a:rPr lang="en-US" sz="2800" dirty="0">
                <a:latin typeface="Calibri" charset="0"/>
                <a:ea typeface="ＭＳ Ｐゴシック" charset="0"/>
                <a:cs typeface="ＭＳ Ｐゴシック" charset="0"/>
              </a:rPr>
              <a:t>Other r</a:t>
            </a:r>
            <a:r>
              <a:rPr lang="en-US" sz="2800" dirty="0" smtClean="0">
                <a:latin typeface="Calibri" charset="0"/>
                <a:ea typeface="ＭＳ Ｐゴシック" charset="0"/>
                <a:cs typeface="ＭＳ Ｐゴシック" charset="0"/>
              </a:rPr>
              <a:t>esources:</a:t>
            </a:r>
            <a:endParaRPr lang="en-US" sz="2800" dirty="0">
              <a:latin typeface="Calibri" charset="0"/>
              <a:ea typeface="ＭＳ Ｐゴシック" charset="0"/>
              <a:cs typeface="ＭＳ Ｐゴシック" charset="0"/>
            </a:endParaRPr>
          </a:p>
          <a:p>
            <a:pPr marL="295275" lvl="1" eaLnBrk="1" hangingPunct="1">
              <a:lnSpc>
                <a:spcPct val="90000"/>
              </a:lnSpc>
              <a:buFont typeface="Wingdings" charset="0"/>
              <a:buNone/>
            </a:pPr>
            <a:r>
              <a:rPr lang="en-US" sz="2400" dirty="0" smtClean="0">
                <a:latin typeface="Calibri" charset="0"/>
                <a:ea typeface="ＭＳ Ｐゴシック" charset="0"/>
                <a:cs typeface="ＭＳ Ｐゴシック" charset="0"/>
              </a:rPr>
              <a:t>Information</a:t>
            </a:r>
            <a:endParaRPr lang="en-US" sz="2400" dirty="0">
              <a:latin typeface="Calibri" charset="0"/>
              <a:ea typeface="ＭＳ Ｐゴシック" charset="0"/>
              <a:cs typeface="ＭＳ Ｐゴシック" charset="0"/>
            </a:endParaRPr>
          </a:p>
          <a:p>
            <a:pPr marL="295275" lvl="1" eaLnBrk="1" hangingPunct="1">
              <a:lnSpc>
                <a:spcPct val="90000"/>
              </a:lnSpc>
              <a:buFont typeface="Arial" charset="0"/>
              <a:buChar char="•"/>
            </a:pPr>
            <a:r>
              <a:rPr lang="en-US" sz="2000" dirty="0">
                <a:latin typeface="Calibri" charset="0"/>
                <a:ea typeface="ＭＳ Ｐゴシック" charset="0"/>
                <a:hlinkClick r:id="rId3"/>
              </a:rPr>
              <a:t>Learn about the 2008 earthquake swarm at Yellowstone lake </a:t>
            </a:r>
            <a:endParaRPr lang="en-US" sz="2000" dirty="0">
              <a:latin typeface="Calibri" charset="0"/>
              <a:ea typeface="ＭＳ Ｐゴシック" charset="0"/>
            </a:endParaRPr>
          </a:p>
          <a:p>
            <a:pPr marL="695325" lvl="2" eaLnBrk="1" hangingPunct="1">
              <a:lnSpc>
                <a:spcPct val="90000"/>
              </a:lnSpc>
              <a:buFont typeface="Wingdings" charset="0"/>
              <a:buNone/>
            </a:pPr>
            <a:r>
              <a:rPr lang="en-US" sz="1600" dirty="0">
                <a:latin typeface="Calibri" charset="0"/>
                <a:ea typeface="ＭＳ Ｐゴシック" charset="0"/>
              </a:rPr>
              <a:t>http://volcanoes.usgs.gov/yvo/publications/2009/</a:t>
            </a:r>
            <a:r>
              <a:rPr lang="en-US" sz="1600" dirty="0" smtClean="0">
                <a:latin typeface="Calibri" charset="0"/>
                <a:ea typeface="ＭＳ Ｐゴシック" charset="0"/>
              </a:rPr>
              <a:t>09swarm.php  (Search for “usgs 2009 swarm.”)</a:t>
            </a:r>
            <a:endParaRPr lang="en-US" sz="1600" dirty="0">
              <a:latin typeface="Calibri" charset="0"/>
              <a:ea typeface="ＭＳ Ｐゴシック" charset="0"/>
            </a:endParaRPr>
          </a:p>
          <a:p>
            <a:pPr marL="295275" lvl="1" eaLnBrk="1" hangingPunct="1">
              <a:lnSpc>
                <a:spcPct val="90000"/>
              </a:lnSpc>
              <a:buFont typeface="Arial" charset="0"/>
              <a:buChar char="•"/>
            </a:pPr>
            <a:r>
              <a:rPr lang="en-US" sz="2000" dirty="0">
                <a:latin typeface="Calibri" charset="0"/>
                <a:ea typeface="ＭＳ Ｐゴシック" charset="0"/>
                <a:hlinkClick r:id="rId4"/>
              </a:rPr>
              <a:t>Learn about the 2010 earthquake swarm at Madison Plateau </a:t>
            </a:r>
            <a:endParaRPr lang="en-US" sz="2000" dirty="0">
              <a:latin typeface="Calibri" charset="0"/>
              <a:ea typeface="ＭＳ Ｐゴシック" charset="0"/>
            </a:endParaRPr>
          </a:p>
          <a:p>
            <a:pPr marL="695325" lvl="2" eaLnBrk="1" hangingPunct="1">
              <a:lnSpc>
                <a:spcPct val="90000"/>
              </a:lnSpc>
              <a:buFont typeface="Wingdings" charset="0"/>
              <a:buNone/>
            </a:pPr>
            <a:r>
              <a:rPr lang="en-US" sz="1600" dirty="0">
                <a:latin typeface="Calibri" charset="0"/>
                <a:ea typeface="ＭＳ Ｐゴシック" charset="0"/>
              </a:rPr>
              <a:t>http://volcanoes.usgs.gov/yvo/publications/2010/</a:t>
            </a:r>
            <a:r>
              <a:rPr lang="en-US" sz="1600" dirty="0" smtClean="0">
                <a:latin typeface="Calibri" charset="0"/>
                <a:ea typeface="ＭＳ Ｐゴシック" charset="0"/>
              </a:rPr>
              <a:t>10swarm.php (Search for “2010 swarm madison.”)</a:t>
            </a:r>
            <a:endParaRPr lang="en-US" sz="1600" dirty="0">
              <a:latin typeface="Calibri" charset="0"/>
              <a:ea typeface="ＭＳ Ｐゴシック" charset="0"/>
            </a:endParaRPr>
          </a:p>
          <a:p>
            <a:pPr marL="295275" lvl="1" eaLnBrk="1" hangingPunct="1">
              <a:lnSpc>
                <a:spcPct val="90000"/>
              </a:lnSpc>
              <a:buFont typeface="Arial" charset="0"/>
              <a:buChar char="•"/>
            </a:pPr>
            <a:r>
              <a:rPr lang="en-US" sz="2000" dirty="0">
                <a:latin typeface="Calibri" charset="0"/>
                <a:ea typeface="ＭＳ Ｐゴシック" charset="0"/>
                <a:hlinkClick r:id="rId5"/>
              </a:rPr>
              <a:t>Learn about Yellowstone's earthquakes and volcanoes (Geology chapter).</a:t>
            </a:r>
            <a:endParaRPr lang="en-US" sz="2000" dirty="0">
              <a:latin typeface="Calibri" charset="0"/>
              <a:ea typeface="ＭＳ Ｐゴシック" charset="0"/>
            </a:endParaRPr>
          </a:p>
          <a:p>
            <a:pPr marL="695325" lvl="2" eaLnBrk="1" hangingPunct="1">
              <a:lnSpc>
                <a:spcPct val="90000"/>
              </a:lnSpc>
              <a:buFont typeface="Wingdings" charset="0"/>
              <a:buNone/>
            </a:pPr>
            <a:r>
              <a:rPr lang="en-US" sz="1600" dirty="0">
                <a:latin typeface="Calibri" charset="0"/>
                <a:ea typeface="ＭＳ Ｐゴシック" charset="0"/>
              </a:rPr>
              <a:t>http://www.nps.gov/yell/planyourvisit/</a:t>
            </a:r>
            <a:r>
              <a:rPr lang="en-US" sz="1600" dirty="0" smtClean="0">
                <a:latin typeface="Calibri" charset="0"/>
                <a:ea typeface="ＭＳ Ｐゴシック" charset="0"/>
              </a:rPr>
              <a:t>resourceandissues.htm  (Search for “nps yellowstone resources.”)</a:t>
            </a:r>
            <a:endParaRPr lang="en-US" sz="1600" dirty="0">
              <a:latin typeface="Calibri" charset="0"/>
              <a:ea typeface="ＭＳ Ｐゴシック" charset="0"/>
            </a:endParaRPr>
          </a:p>
          <a:p>
            <a:pPr marL="295275" lvl="1" eaLnBrk="1" hangingPunct="1">
              <a:lnSpc>
                <a:spcPct val="90000"/>
              </a:lnSpc>
              <a:buFont typeface="Arial" charset="0"/>
              <a:buChar char="•"/>
            </a:pPr>
            <a:r>
              <a:rPr lang="en-US" sz="2000" dirty="0">
                <a:latin typeface="Calibri" charset="0"/>
                <a:ea typeface="ＭＳ Ｐゴシック" charset="0"/>
                <a:hlinkClick r:id="rId6"/>
              </a:rPr>
              <a:t>Learn from National Geographic about the Yellowstone supervolcano and earthquakes</a:t>
            </a:r>
            <a:r>
              <a:rPr lang="en-US" sz="2000" dirty="0" smtClean="0">
                <a:latin typeface="Calibri" charset="0"/>
                <a:ea typeface="ＭＳ Ｐゴシック" charset="0"/>
                <a:hlinkClick r:id="rId6"/>
              </a:rPr>
              <a:t>.</a:t>
            </a:r>
            <a:endParaRPr lang="en-US" sz="2000" dirty="0" smtClean="0">
              <a:latin typeface="Calibri" charset="0"/>
              <a:ea typeface="ＭＳ Ｐゴシック" charset="0"/>
            </a:endParaRPr>
          </a:p>
          <a:p>
            <a:pPr marL="688975" lvl="2" indent="-231775" eaLnBrk="1" hangingPunct="1">
              <a:lnSpc>
                <a:spcPct val="90000"/>
              </a:lnSpc>
              <a:buNone/>
            </a:pPr>
            <a:r>
              <a:rPr lang="en-US" sz="1600" dirty="0">
                <a:latin typeface="Calibri" charset="0"/>
                <a:ea typeface="ＭＳ Ｐゴシック" charset="0"/>
              </a:rPr>
              <a:t>http://ngm.nationalgeographic.com/2009/08/yellowstone/achenbach-text  (Search for “achenbach yellowstone.”)</a:t>
            </a:r>
          </a:p>
          <a:p>
            <a:pPr marL="695325" lvl="2" eaLnBrk="1" hangingPunct="1">
              <a:lnSpc>
                <a:spcPct val="90000"/>
              </a:lnSpc>
              <a:buFont typeface="Wingdings" charset="0"/>
              <a:buNone/>
            </a:pPr>
            <a:endParaRPr lang="en-US" sz="1600" dirty="0">
              <a:latin typeface="Calibri" charset="0"/>
              <a:ea typeface="ＭＳ Ｐゴシック" charset="0"/>
            </a:endParaRPr>
          </a:p>
          <a:p>
            <a:pPr marL="695325" lvl="2" eaLnBrk="1" hangingPunct="1">
              <a:lnSpc>
                <a:spcPct val="90000"/>
              </a:lnSpc>
              <a:buFont typeface="Wingdings" charset="0"/>
              <a:buNone/>
            </a:pPr>
            <a:endParaRPr lang="en-US" sz="1600" dirty="0">
              <a:latin typeface="Calibri" charset="0"/>
              <a:ea typeface="ＭＳ Ｐゴシック" charset="0"/>
            </a:endParaRPr>
          </a:p>
          <a:p>
            <a:pPr marL="295275" lvl="1" eaLnBrk="1" hangingPunct="1">
              <a:lnSpc>
                <a:spcPct val="90000"/>
              </a:lnSpc>
              <a:buFont typeface="Wingdings" charset="0"/>
              <a:buNone/>
            </a:pPr>
            <a:endParaRPr lang="en-US" sz="1600" dirty="0">
              <a:latin typeface="Calibri" charset="0"/>
              <a:ea typeface="ＭＳ Ｐゴシック" charset="0"/>
            </a:endParaRPr>
          </a:p>
          <a:p>
            <a:pPr eaLnBrk="1" hangingPunct="1">
              <a:lnSpc>
                <a:spcPct val="90000"/>
              </a:lnSpc>
            </a:pPr>
            <a:endParaRPr lang="en-US" sz="2800" dirty="0">
              <a:solidFill>
                <a:srgbClr val="CC0000"/>
              </a:solidFill>
              <a:latin typeface="Calibri" charset="0"/>
              <a:ea typeface="ＭＳ Ｐゴシック" charset="0"/>
              <a:cs typeface="ＭＳ Ｐゴシック" charset="0"/>
            </a:endParaRPr>
          </a:p>
        </p:txBody>
      </p:sp>
    </p:spTree>
    <p:extLst>
      <p:ext uri="{BB962C8B-B14F-4D97-AF65-F5344CB8AC3E}">
        <p14:creationId xmlns:p14="http://schemas.microsoft.com/office/powerpoint/2010/main" val="313449785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ChangeArrowheads="1"/>
          </p:cNvSpPr>
          <p:nvPr>
            <p:ph type="title"/>
          </p:nvPr>
        </p:nvSpPr>
        <p:spPr>
          <a:xfrm>
            <a:off x="3309938" y="136525"/>
            <a:ext cx="5834062" cy="673100"/>
          </a:xfrm>
        </p:spPr>
        <p:txBody>
          <a:bodyPr/>
          <a:lstStyle/>
          <a:p>
            <a:pPr eaLnBrk="1" hangingPunct="1"/>
            <a:r>
              <a:rPr lang="en-US" sz="2800" dirty="0">
                <a:latin typeface="Arial" charset="0"/>
              </a:rPr>
              <a:t>Taking Yellowstone’</a:t>
            </a:r>
            <a:r>
              <a:rPr lang="en-US" altLang="ja-JP" sz="2800" dirty="0">
                <a:latin typeface="Arial" charset="0"/>
              </a:rPr>
              <a:t>s Pulse</a:t>
            </a:r>
            <a:br>
              <a:rPr lang="en-US" altLang="ja-JP" sz="2800" dirty="0">
                <a:latin typeface="Arial" charset="0"/>
              </a:rPr>
            </a:br>
            <a:r>
              <a:rPr lang="en-US" altLang="ja-JP" sz="2800" dirty="0">
                <a:latin typeface="Arial" charset="0"/>
              </a:rPr>
              <a:t>Sources</a:t>
            </a:r>
            <a:endParaRPr lang="en-US" sz="2400" dirty="0">
              <a:latin typeface="Arial" charset="0"/>
            </a:endParaRPr>
          </a:p>
        </p:txBody>
      </p:sp>
      <p:sp>
        <p:nvSpPr>
          <p:cNvPr id="40962" name="Rectangle 3"/>
          <p:cNvSpPr>
            <a:spLocks noGrp="1" noChangeArrowheads="1"/>
          </p:cNvSpPr>
          <p:nvPr>
            <p:ph type="body" idx="1"/>
          </p:nvPr>
        </p:nvSpPr>
        <p:spPr/>
        <p:txBody>
          <a:bodyPr/>
          <a:lstStyle/>
          <a:p>
            <a:pPr eaLnBrk="1" hangingPunct="1">
              <a:spcBef>
                <a:spcPct val="0"/>
              </a:spcBef>
              <a:buSzPct val="90000"/>
            </a:pPr>
            <a:r>
              <a:rPr lang="en-US" sz="1200" dirty="0">
                <a:latin typeface="Calibri" charset="0"/>
                <a:ea typeface="ＭＳ Ｐゴシック" charset="0"/>
                <a:cs typeface="ＭＳ Ｐゴシック" charset="0"/>
              </a:rPr>
              <a:t>American Museum of Natural History (n.d.) Science Bulletins</a:t>
            </a:r>
            <a:r>
              <a:rPr lang="en-US" sz="1200" dirty="0" smtClean="0">
                <a:latin typeface="Calibri" charset="0"/>
                <a:ea typeface="ＭＳ Ｐゴシック" charset="0"/>
                <a:cs typeface="ＭＳ Ｐゴシック" charset="0"/>
              </a:rPr>
              <a:t>:  </a:t>
            </a:r>
            <a:r>
              <a:rPr lang="en-US" sz="1200" dirty="0" smtClean="0">
                <a:latin typeface="Calibri" charset="0"/>
                <a:ea typeface="ＭＳ Ｐゴシック" charset="0"/>
                <a:cs typeface="ＭＳ Ｐゴシック" charset="0"/>
                <a:hlinkClick r:id="rId3"/>
              </a:rPr>
              <a:t>“Yellowstone: Monitoring the Fire Below, “Signs of Restlessness.”</a:t>
            </a:r>
            <a:r>
              <a:rPr lang="en-US" sz="1200" dirty="0">
                <a:latin typeface="Calibri" charset="0"/>
                <a:ea typeface="ＭＳ Ｐゴシック" charset="0"/>
                <a:cs typeface="ＭＳ Ｐゴシック" charset="0"/>
              </a:rPr>
              <a:t> http://www.amnh.org/explore/science-bulletins/earth/documentaries/yellowstone-monitoring-the-fire-below/article-signs-of-</a:t>
            </a:r>
            <a:r>
              <a:rPr lang="en-US" sz="1200" dirty="0" smtClean="0">
                <a:latin typeface="Calibri" charset="0"/>
                <a:ea typeface="ＭＳ Ｐゴシック" charset="0"/>
                <a:cs typeface="ＭＳ Ｐゴシック" charset="0"/>
              </a:rPr>
              <a:t>restlessness  (Search for “amnh signs restlessness.”)</a:t>
            </a:r>
            <a:endParaRPr lang="en-US" altLang="ja-JP" sz="1200" dirty="0" smtClean="0">
              <a:latin typeface="Calibri" charset="0"/>
              <a:ea typeface="ＭＳ Ｐゴシック" charset="0"/>
              <a:cs typeface="ＭＳ Ｐゴシック" charset="0"/>
            </a:endParaRPr>
          </a:p>
          <a:p>
            <a:pPr eaLnBrk="1" hangingPunct="1">
              <a:spcBef>
                <a:spcPct val="0"/>
              </a:spcBef>
              <a:buSzPct val="90000"/>
            </a:pPr>
            <a:endParaRPr lang="en-US" sz="1200" dirty="0">
              <a:latin typeface="Calibri" charset="0"/>
              <a:ea typeface="ＭＳ Ｐゴシック" charset="0"/>
              <a:cs typeface="ＭＳ Ｐゴシック" charset="0"/>
            </a:endParaRPr>
          </a:p>
          <a:p>
            <a:pPr eaLnBrk="1" hangingPunct="1">
              <a:spcBef>
                <a:spcPct val="0"/>
              </a:spcBef>
            </a:pPr>
            <a:r>
              <a:rPr lang="en-US" sz="1200" dirty="0">
                <a:latin typeface="Calibri" charset="0"/>
                <a:ea typeface="ＭＳ Ｐゴシック" charset="0"/>
                <a:cs typeface="ＭＳ Ｐゴシック" charset="0"/>
              </a:rPr>
              <a:t>Christensen, R. et. al.2007. USGS:  Open-file Report 2007-1071.  </a:t>
            </a:r>
            <a:r>
              <a:rPr lang="en-US" altLang="ja-JP" sz="1200" dirty="0" smtClean="0">
                <a:latin typeface="Calibri" charset="0"/>
                <a:ea typeface="ＭＳ Ｐゴシック" charset="0"/>
                <a:cs typeface="ＭＳ Ｐゴシック" charset="0"/>
                <a:hlinkClick r:id="rId4"/>
              </a:rPr>
              <a:t>“Preliminary Assessment of Volcanic and Hydrothermal Hazards in Yellowstone National Park and Vicinity.“</a:t>
            </a:r>
            <a:r>
              <a:rPr lang="en-US" altLang="ja-JP" sz="1200" dirty="0" smtClean="0">
                <a:latin typeface="Calibri" charset="0"/>
                <a:ea typeface="ＭＳ Ｐゴシック" charset="0"/>
                <a:cs typeface="ＭＳ Ｐゴシック" charset="0"/>
              </a:rPr>
              <a:t>  </a:t>
            </a:r>
            <a:r>
              <a:rPr lang="de-DE" altLang="ja-JP" sz="1200" dirty="0" smtClean="0">
                <a:latin typeface="Calibri" charset="0"/>
                <a:ea typeface="ＭＳ Ｐゴシック" charset="0"/>
                <a:cs typeface="ＭＳ Ｐゴシック" charset="0"/>
              </a:rPr>
              <a:t>http</a:t>
            </a:r>
            <a:r>
              <a:rPr lang="de-DE" altLang="ja-JP" sz="1200" dirty="0">
                <a:latin typeface="Calibri" charset="0"/>
                <a:ea typeface="ＭＳ Ｐゴシック" charset="0"/>
                <a:cs typeface="ＭＳ Ｐゴシック" charset="0"/>
              </a:rPr>
              <a:t>://pubs.usgs.gov/of/2007/1071</a:t>
            </a:r>
            <a:r>
              <a:rPr lang="de-DE" altLang="ja-JP" sz="1200" dirty="0" smtClean="0">
                <a:latin typeface="Calibri" charset="0"/>
                <a:ea typeface="ＭＳ Ｐゴシック" charset="0"/>
                <a:cs typeface="ＭＳ Ｐゴシック" charset="0"/>
              </a:rPr>
              <a:t>/  </a:t>
            </a:r>
            <a:r>
              <a:rPr lang="en-US" altLang="ja-JP" sz="1200" dirty="0" smtClean="0">
                <a:latin typeface="Calibri" charset="0"/>
                <a:ea typeface="ＭＳ Ｐゴシック" charset="0"/>
                <a:cs typeface="ＭＳ Ｐゴシック" charset="0"/>
              </a:rPr>
              <a:t> (Search fo</a:t>
            </a:r>
            <a:r>
              <a:rPr lang="en-US" altLang="ja-JP" sz="1200" dirty="0">
                <a:latin typeface="Calibri" charset="0"/>
                <a:ea typeface="ＭＳ Ｐゴシック" charset="0"/>
                <a:cs typeface="ＭＳ Ｐゴシック" charset="0"/>
              </a:rPr>
              <a:t>r </a:t>
            </a:r>
            <a:r>
              <a:rPr lang="en-US" altLang="ja-JP" sz="1200" dirty="0" smtClean="0">
                <a:latin typeface="Calibri" charset="0"/>
                <a:ea typeface="ＭＳ Ｐゴシック" charset="0"/>
                <a:cs typeface="ＭＳ Ｐゴシック" charset="0"/>
              </a:rPr>
              <a:t>“preliminary volcanic hydrothermal hazards </a:t>
            </a:r>
            <a:r>
              <a:rPr lang="en-US" altLang="ja-JP" sz="1200" dirty="0">
                <a:latin typeface="Calibri" charset="0"/>
                <a:ea typeface="ＭＳ Ｐゴシック" charset="0"/>
                <a:cs typeface="ＭＳ Ｐゴシック" charset="0"/>
              </a:rPr>
              <a:t>y</a:t>
            </a:r>
            <a:r>
              <a:rPr lang="en-US" altLang="ja-JP" sz="1200" dirty="0" smtClean="0">
                <a:latin typeface="Calibri" charset="0"/>
                <a:ea typeface="ＭＳ Ｐゴシック" charset="0"/>
                <a:cs typeface="ＭＳ Ｐゴシック" charset="0"/>
              </a:rPr>
              <a:t>ellowstone.”)</a:t>
            </a:r>
            <a:endParaRPr lang="en-US" altLang="ja-JP" sz="1200" dirty="0">
              <a:latin typeface="Calibri" charset="0"/>
              <a:ea typeface="ＭＳ Ｐゴシック" charset="0"/>
              <a:cs typeface="ＭＳ Ｐゴシック" charset="0"/>
            </a:endParaRPr>
          </a:p>
          <a:p>
            <a:pPr eaLnBrk="1" hangingPunct="1">
              <a:spcBef>
                <a:spcPct val="0"/>
              </a:spcBef>
            </a:pPr>
            <a:endParaRPr lang="en-US" sz="1200" dirty="0">
              <a:latin typeface="Calibri" charset="0"/>
              <a:ea typeface="ＭＳ Ｐゴシック" charset="0"/>
              <a:cs typeface="ＭＳ Ｐゴシック" charset="0"/>
            </a:endParaRPr>
          </a:p>
          <a:p>
            <a:pPr eaLnBrk="1" hangingPunct="1">
              <a:spcBef>
                <a:spcPct val="0"/>
              </a:spcBef>
            </a:pPr>
            <a:r>
              <a:rPr lang="en-US" sz="1200" dirty="0">
                <a:latin typeface="Calibri" charset="0"/>
                <a:ea typeface="ＭＳ Ｐゴシック" charset="0"/>
                <a:cs typeface="ＭＳ Ｐゴシック" charset="0"/>
              </a:rPr>
              <a:t>Dzurisin, D.; Savage, J.C.; and Fournier, R.O. 1990.  </a:t>
            </a:r>
            <a:r>
              <a:rPr lang="en-US" altLang="ja-JP" sz="1200" dirty="0" smtClean="0">
                <a:latin typeface="Calibri" charset="0"/>
                <a:ea typeface="ＭＳ Ｐゴシック" charset="0"/>
                <a:cs typeface="ＭＳ Ｐゴシック" charset="0"/>
                <a:hlinkClick r:id="rId5"/>
              </a:rPr>
              <a:t>“Recent crustal subsidence at Yellowstone Caldera, Wyoming.”</a:t>
            </a:r>
            <a:r>
              <a:rPr lang="en-US" altLang="ja-JP" sz="1200" dirty="0" smtClean="0">
                <a:latin typeface="Calibri" charset="0"/>
                <a:ea typeface="ＭＳ Ｐゴシック" charset="0"/>
                <a:cs typeface="ＭＳ Ｐゴシック" charset="0"/>
              </a:rPr>
              <a:t>  Bulletin </a:t>
            </a:r>
            <a:r>
              <a:rPr lang="en-US" altLang="ja-JP" sz="1200" dirty="0">
                <a:latin typeface="Calibri" charset="0"/>
                <a:ea typeface="ＭＳ Ｐゴシック" charset="0"/>
                <a:cs typeface="ＭＳ Ｐゴシック" charset="0"/>
              </a:rPr>
              <a:t>of Volcanology, v. 52, p. 247-270. accessed from Yellowstone Volcano Observatory</a:t>
            </a:r>
            <a:r>
              <a:rPr lang="en-US" altLang="ja-JP" sz="1200" dirty="0" smtClean="0">
                <a:latin typeface="Calibri" charset="0"/>
                <a:ea typeface="ＭＳ Ｐゴシック" charset="0"/>
                <a:cs typeface="ＭＳ Ｐゴシック" charset="0"/>
              </a:rPr>
              <a:t>,</a:t>
            </a:r>
            <a:r>
              <a:rPr lang="ja-JP" altLang="en-US" sz="1200" dirty="0" smtClean="0">
                <a:latin typeface="Calibri" charset="0"/>
                <a:ea typeface="ＭＳ Ｐゴシック" charset="0"/>
                <a:cs typeface="ＭＳ Ｐゴシック" charset="0"/>
              </a:rPr>
              <a:t>“</a:t>
            </a:r>
            <a:r>
              <a:rPr lang="en-US" altLang="ja-JP" sz="1200" dirty="0" smtClean="0">
                <a:latin typeface="Calibri" charset="0"/>
                <a:ea typeface="ＭＳ Ｐゴシック" charset="0"/>
                <a:cs typeface="ＭＳ Ｐゴシック" charset="0"/>
              </a:rPr>
              <a:t> Leveling </a:t>
            </a:r>
            <a:r>
              <a:rPr lang="en-US" altLang="ja-JP" sz="1200" dirty="0">
                <a:latin typeface="Calibri" charset="0"/>
                <a:ea typeface="ＭＳ Ｐゴシック" charset="0"/>
                <a:cs typeface="ＭＳ Ｐゴシック" charset="0"/>
              </a:rPr>
              <a:t>Data Across Yellowstone </a:t>
            </a:r>
            <a:r>
              <a:rPr lang="en-US" altLang="ja-JP" sz="1200" dirty="0" smtClean="0">
                <a:latin typeface="Calibri" charset="0"/>
                <a:ea typeface="ＭＳ Ｐゴシック" charset="0"/>
                <a:cs typeface="ＭＳ Ｐゴシック" charset="0"/>
              </a:rPr>
              <a:t>Caldera.</a:t>
            </a:r>
            <a:r>
              <a:rPr lang="ja-JP" altLang="en-US" sz="1200" dirty="0" smtClean="0">
                <a:latin typeface="Calibri" charset="0"/>
                <a:ea typeface="ＭＳ Ｐゴシック" charset="0"/>
                <a:cs typeface="ＭＳ Ｐゴシック" charset="0"/>
              </a:rPr>
              <a:t>”</a:t>
            </a:r>
            <a:r>
              <a:rPr lang="en-US" altLang="ja-JP" sz="1200" dirty="0">
                <a:latin typeface="Calibri" charset="0"/>
                <a:ea typeface="ＭＳ Ｐゴシック" charset="0"/>
                <a:cs typeface="ＭＳ Ｐゴシック" charset="0"/>
              </a:rPr>
              <a:t> http://pubs.er.usgs.gov/publication/</a:t>
            </a:r>
            <a:r>
              <a:rPr lang="en-US" altLang="ja-JP" sz="1200" dirty="0" smtClean="0">
                <a:latin typeface="Calibri" charset="0"/>
                <a:ea typeface="ＭＳ Ｐゴシック" charset="0"/>
                <a:cs typeface="ＭＳ Ｐゴシック" charset="0"/>
              </a:rPr>
              <a:t>70016303  (</a:t>
            </a:r>
            <a:r>
              <a:rPr lang="en-US" altLang="ja-JP" sz="1200" dirty="0">
                <a:latin typeface="Calibri" charset="0"/>
                <a:ea typeface="ＭＳ Ｐゴシック" charset="0"/>
                <a:cs typeface="ＭＳ Ｐゴシック" charset="0"/>
              </a:rPr>
              <a:t>Search for </a:t>
            </a:r>
            <a:r>
              <a:rPr lang="en-US" altLang="ja-JP" sz="1200" dirty="0" smtClean="0">
                <a:latin typeface="Calibri" charset="0"/>
                <a:ea typeface="ＭＳ Ｐゴシック" charset="0"/>
                <a:cs typeface="ＭＳ Ｐゴシック" charset="0"/>
              </a:rPr>
              <a:t>“recent </a:t>
            </a:r>
            <a:r>
              <a:rPr lang="en-US" altLang="ja-JP" sz="1200" dirty="0">
                <a:latin typeface="Calibri" charset="0"/>
                <a:ea typeface="ＭＳ Ｐゴシック" charset="0"/>
                <a:cs typeface="ＭＳ Ｐゴシック" charset="0"/>
              </a:rPr>
              <a:t>subsidence at y</a:t>
            </a:r>
            <a:r>
              <a:rPr lang="en-US" altLang="ja-JP" sz="1200" dirty="0" smtClean="0">
                <a:latin typeface="Calibri" charset="0"/>
                <a:ea typeface="ＭＳ Ｐゴシック" charset="0"/>
                <a:cs typeface="ＭＳ Ｐゴシック" charset="0"/>
              </a:rPr>
              <a:t>ellowstone.”)</a:t>
            </a:r>
          </a:p>
          <a:p>
            <a:pPr eaLnBrk="1" hangingPunct="1">
              <a:spcBef>
                <a:spcPct val="0"/>
              </a:spcBef>
            </a:pPr>
            <a:endParaRPr lang="en-US" sz="1200" dirty="0">
              <a:latin typeface="Calibri" charset="0"/>
              <a:ea typeface="ＭＳ Ｐゴシック" charset="0"/>
              <a:cs typeface="ＭＳ Ｐゴシック" charset="0"/>
            </a:endParaRPr>
          </a:p>
          <a:p>
            <a:pPr eaLnBrk="1" hangingPunct="1">
              <a:spcBef>
                <a:spcPct val="0"/>
              </a:spcBef>
            </a:pPr>
            <a:r>
              <a:rPr lang="en-US" sz="1200" dirty="0">
                <a:latin typeface="Calibri" charset="0"/>
                <a:ea typeface="ＭＳ Ｐゴシック" charset="0"/>
                <a:cs typeface="ＭＳ Ｐゴシック" charset="0"/>
              </a:rPr>
              <a:t>Puckas, C.;  Smith, R;  Meertens, C.; and Chang, W-L.  2007. </a:t>
            </a:r>
            <a:r>
              <a:rPr lang="en-US" altLang="ja-JP" sz="1200" dirty="0" smtClean="0">
                <a:latin typeface="Calibri" charset="0"/>
                <a:ea typeface="ＭＳ Ｐゴシック" charset="0"/>
                <a:cs typeface="ＭＳ Ｐゴシック" charset="0"/>
                <a:hlinkClick r:id="rId6"/>
              </a:rPr>
              <a:t>“Crustal deformation of the Yellowstone-Snake River Plain volcano-tectonic system: Campaign and continuous GPS observations, 1987-2004.” </a:t>
            </a:r>
            <a:r>
              <a:rPr lang="en-US" altLang="ja-JP" sz="1200" dirty="0" smtClean="0">
                <a:latin typeface="Calibri" charset="0"/>
                <a:ea typeface="ＭＳ Ｐゴシック" charset="0"/>
                <a:cs typeface="ＭＳ Ｐゴシック" charset="0"/>
              </a:rPr>
              <a:t>Journal of Geophysical Research,  v. 112.  http://volcanoes.usgs.gov/yvo/2007/PuskasJGR.pdf  (Search for “Puskas deformation yellowstone-snake river.”)</a:t>
            </a:r>
          </a:p>
          <a:p>
            <a:pPr eaLnBrk="1" hangingPunct="1">
              <a:spcBef>
                <a:spcPct val="0"/>
              </a:spcBef>
              <a:buFontTx/>
              <a:buNone/>
            </a:pPr>
            <a:endParaRPr lang="en-US" sz="1200" u="sng" dirty="0" smtClean="0">
              <a:latin typeface="Calibri" charset="0"/>
              <a:ea typeface="ＭＳ Ｐゴシック" charset="0"/>
              <a:cs typeface="ＭＳ Ｐゴシック" charset="0"/>
            </a:endParaRPr>
          </a:p>
          <a:p>
            <a:pPr eaLnBrk="1" hangingPunct="1">
              <a:spcBef>
                <a:spcPct val="0"/>
              </a:spcBef>
            </a:pPr>
            <a:r>
              <a:rPr lang="en-US" sz="1200" dirty="0" smtClean="0">
                <a:latin typeface="Calibri" charset="0"/>
                <a:ea typeface="ＭＳ Ｐゴシック" charset="0"/>
                <a:cs typeface="ＭＳ Ｐゴシック" charset="0"/>
              </a:rPr>
              <a:t>USGS</a:t>
            </a:r>
            <a:r>
              <a:rPr lang="en-US" sz="1200" dirty="0">
                <a:latin typeface="Calibri" charset="0"/>
                <a:ea typeface="ＭＳ Ｐゴシック" charset="0"/>
                <a:cs typeface="ＭＳ Ｐゴシック" charset="0"/>
              </a:rPr>
              <a:t>.  2010. Yellowstone Volcano Observatory.  </a:t>
            </a:r>
            <a:r>
              <a:rPr lang="ja-JP" altLang="en-US" sz="1200" dirty="0">
                <a:latin typeface="Calibri" charset="0"/>
                <a:ea typeface="ＭＳ Ｐゴシック" charset="0"/>
                <a:cs typeface="ＭＳ Ｐゴシック" charset="0"/>
                <a:hlinkClick r:id="rId7"/>
              </a:rPr>
              <a:t>“</a:t>
            </a:r>
            <a:r>
              <a:rPr lang="en-US" altLang="ja-JP" sz="1200" dirty="0">
                <a:latin typeface="Calibri" charset="0"/>
                <a:ea typeface="ＭＳ Ｐゴシック" charset="0"/>
                <a:cs typeface="ＭＳ Ｐゴシック" charset="0"/>
                <a:hlinkClick r:id="rId7"/>
              </a:rPr>
              <a:t>Volcano Monitoring at Yellowstone National Park</a:t>
            </a:r>
            <a:r>
              <a:rPr lang="ja-JP" altLang="en-US" sz="1200" dirty="0">
                <a:latin typeface="Calibri" charset="0"/>
                <a:ea typeface="ＭＳ Ｐゴシック" charset="0"/>
                <a:cs typeface="ＭＳ Ｐゴシック" charset="0"/>
                <a:hlinkClick r:id="rId7"/>
              </a:rPr>
              <a:t>”</a:t>
            </a:r>
            <a:r>
              <a:rPr lang="en-US" altLang="ja-JP" sz="1200" dirty="0">
                <a:latin typeface="Calibri" charset="0"/>
                <a:ea typeface="ＭＳ Ｐゴシック" charset="0"/>
                <a:cs typeface="ＭＳ Ｐゴシック" charset="0"/>
              </a:rPr>
              <a:t>   http://volcanoes.usgs.gov/yvo/activity/monitoring/</a:t>
            </a:r>
            <a:r>
              <a:rPr lang="en-US" altLang="ja-JP" sz="1200" dirty="0" smtClean="0">
                <a:latin typeface="Calibri" charset="0"/>
                <a:ea typeface="ＭＳ Ｐゴシック" charset="0"/>
                <a:cs typeface="ＭＳ Ｐゴシック" charset="0"/>
              </a:rPr>
              <a:t>index.php  (Search for “YVO monitoring.”)</a:t>
            </a:r>
            <a:endParaRPr lang="en-US" altLang="ja-JP" sz="1200" dirty="0">
              <a:latin typeface="Calibri" charset="0"/>
              <a:ea typeface="ＭＳ Ｐゴシック" charset="0"/>
              <a:cs typeface="ＭＳ Ｐゴシック" charset="0"/>
            </a:endParaRPr>
          </a:p>
          <a:p>
            <a:pPr eaLnBrk="1" hangingPunct="1">
              <a:spcBef>
                <a:spcPct val="0"/>
              </a:spcBef>
            </a:pPr>
            <a:endParaRPr lang="en-US" sz="1200" dirty="0">
              <a:latin typeface="Calibri" charset="0"/>
              <a:ea typeface="ＭＳ Ｐゴシック" charset="0"/>
              <a:cs typeface="ＭＳ Ｐゴシック" charset="0"/>
            </a:endParaRPr>
          </a:p>
          <a:p>
            <a:pPr eaLnBrk="1" hangingPunct="1">
              <a:spcBef>
                <a:spcPct val="0"/>
              </a:spcBef>
            </a:pPr>
            <a:r>
              <a:rPr lang="en-US" sz="1200" dirty="0">
                <a:latin typeface="Calibri" charset="0"/>
                <a:ea typeface="ＭＳ Ｐゴシック" charset="0"/>
                <a:cs typeface="ＭＳ Ｐゴシック" charset="0"/>
              </a:rPr>
              <a:t>USGS.  2008.  Yellowstone Volcano Observatory.  </a:t>
            </a:r>
            <a:r>
              <a:rPr lang="ja-JP" altLang="en-US" sz="1200" dirty="0">
                <a:latin typeface="Calibri" charset="0"/>
                <a:ea typeface="ＭＳ Ｐゴシック" charset="0"/>
                <a:cs typeface="ＭＳ Ｐゴシック" charset="0"/>
                <a:hlinkClick r:id="rId8"/>
              </a:rPr>
              <a:t>“</a:t>
            </a:r>
            <a:r>
              <a:rPr lang="en-US" altLang="ja-JP" sz="1200" dirty="0">
                <a:latin typeface="Calibri" charset="0"/>
                <a:ea typeface="ＭＳ Ｐゴシック" charset="0"/>
                <a:cs typeface="ＭＳ Ｐゴシック" charset="0"/>
                <a:hlinkClick r:id="rId8"/>
              </a:rPr>
              <a:t>Recent ups and downs of Yellowstone Caldera.</a:t>
            </a:r>
            <a:r>
              <a:rPr lang="ja-JP" altLang="en-US" sz="1200" dirty="0">
                <a:latin typeface="Calibri" charset="0"/>
                <a:ea typeface="ＭＳ Ｐゴシック" charset="0"/>
                <a:cs typeface="ＭＳ Ｐゴシック" charset="0"/>
                <a:hlinkClick r:id="rId8"/>
              </a:rPr>
              <a:t>”</a:t>
            </a:r>
            <a:r>
              <a:rPr lang="en-US" altLang="ja-JP" sz="1200" dirty="0">
                <a:latin typeface="Calibri" charset="0"/>
                <a:ea typeface="ＭＳ Ｐゴシック" charset="0"/>
                <a:cs typeface="ＭＳ Ｐゴシック" charset="0"/>
                <a:hlinkClick r:id="rId8"/>
              </a:rPr>
              <a:t> </a:t>
            </a:r>
            <a:r>
              <a:rPr lang="en-US" altLang="ja-JP" sz="1200" dirty="0">
                <a:latin typeface="Calibri" charset="0"/>
                <a:ea typeface="ＭＳ Ｐゴシック" charset="0"/>
                <a:cs typeface="ＭＳ Ｐゴシック" charset="0"/>
              </a:rPr>
              <a:t>    http://volcanoes.usgs.gov/yvo/publications/2007/</a:t>
            </a:r>
            <a:r>
              <a:rPr lang="en-US" altLang="ja-JP" sz="1200" dirty="0" smtClean="0">
                <a:latin typeface="Calibri" charset="0"/>
                <a:ea typeface="ＭＳ Ｐゴシック" charset="0"/>
                <a:cs typeface="ＭＳ Ｐゴシック" charset="0"/>
              </a:rPr>
              <a:t>upsanddowns.php  (Search for “ups downs yellowstone.”)</a:t>
            </a:r>
            <a:endParaRPr lang="en-US" altLang="ja-JP" sz="1200" dirty="0">
              <a:latin typeface="Calibri" charset="0"/>
              <a:ea typeface="ＭＳ Ｐゴシック" charset="0"/>
              <a:cs typeface="ＭＳ Ｐゴシック" charset="0"/>
            </a:endParaRPr>
          </a:p>
          <a:p>
            <a:pPr eaLnBrk="1" hangingPunct="1">
              <a:spcBef>
                <a:spcPct val="0"/>
              </a:spcBef>
            </a:pPr>
            <a:endParaRPr lang="en-US" sz="1200" dirty="0">
              <a:latin typeface="Calibri" charset="0"/>
              <a:ea typeface="ＭＳ Ｐゴシック" charset="0"/>
              <a:cs typeface="ＭＳ Ｐゴシック" charset="0"/>
            </a:endParaRPr>
          </a:p>
          <a:p>
            <a:pPr eaLnBrk="1" hangingPunct="1">
              <a:spcBef>
                <a:spcPct val="0"/>
              </a:spcBef>
            </a:pPr>
            <a:r>
              <a:rPr lang="en-US" sz="1200" dirty="0">
                <a:latin typeface="Calibri" charset="0"/>
                <a:ea typeface="ＭＳ Ｐゴシック" charset="0"/>
                <a:cs typeface="ＭＳ Ｐゴシック" charset="0"/>
              </a:rPr>
              <a:t>USGS.  2005.  U.S. Geological Survey Fact Sheet 2005-3024: </a:t>
            </a:r>
            <a:r>
              <a:rPr lang="en-US" altLang="ja-JP" sz="1200" dirty="0" smtClean="0">
                <a:latin typeface="Calibri" charset="0"/>
                <a:ea typeface="ＭＳ Ｐゴシック" charset="0"/>
                <a:cs typeface="ＭＳ Ｐゴシック" charset="0"/>
                <a:hlinkClick r:id="rId9"/>
              </a:rPr>
              <a:t>“Steam Explosions, Earthquakes, and Volcanic Eruptions--What’s in Yellowstone’s Future?”</a:t>
            </a:r>
            <a:r>
              <a:rPr lang="en-US" altLang="ja-JP" sz="1200" dirty="0" smtClean="0">
                <a:latin typeface="Calibri" charset="0"/>
                <a:ea typeface="ＭＳ Ｐゴシック" charset="0"/>
                <a:cs typeface="ＭＳ Ｐゴシック" charset="0"/>
              </a:rPr>
              <a:t>    http</a:t>
            </a:r>
            <a:r>
              <a:rPr lang="en-US" altLang="ja-JP" sz="1200" dirty="0">
                <a:latin typeface="Calibri" charset="0"/>
                <a:ea typeface="ＭＳ Ｐゴシック" charset="0"/>
                <a:cs typeface="ＭＳ Ｐゴシック" charset="0"/>
              </a:rPr>
              <a:t>://pubs.usgs.gov/fs/2005/3024</a:t>
            </a:r>
            <a:r>
              <a:rPr lang="en-US" altLang="ja-JP" sz="1200" dirty="0" smtClean="0">
                <a:latin typeface="Calibri" charset="0"/>
                <a:ea typeface="ＭＳ Ｐゴシック" charset="0"/>
                <a:cs typeface="ＭＳ Ｐゴシック" charset="0"/>
              </a:rPr>
              <a:t>/   (Search for “usgs steam explosions yellowstone.”)</a:t>
            </a:r>
            <a:endParaRPr lang="en-US" altLang="ja-JP" sz="1200" dirty="0">
              <a:latin typeface="Calibri" charset="0"/>
              <a:ea typeface="ＭＳ Ｐゴシック" charset="0"/>
              <a:cs typeface="ＭＳ Ｐゴシック" charset="0"/>
            </a:endParaRPr>
          </a:p>
          <a:p>
            <a:pPr eaLnBrk="1" hangingPunct="1">
              <a:spcBef>
                <a:spcPct val="0"/>
              </a:spcBef>
            </a:pPr>
            <a:endParaRPr lang="en-US" sz="1200" dirty="0">
              <a:latin typeface="Calibri" charset="0"/>
              <a:ea typeface="ＭＳ Ｐゴシック" charset="0"/>
              <a:cs typeface="ＭＳ Ｐゴシック" charset="0"/>
            </a:endParaRPr>
          </a:p>
          <a:p>
            <a:pPr eaLnBrk="1" hangingPunct="1">
              <a:spcBef>
                <a:spcPct val="0"/>
              </a:spcBef>
            </a:pPr>
            <a:r>
              <a:rPr lang="en-US" sz="1200" dirty="0">
                <a:latin typeface="Calibri" charset="0"/>
                <a:ea typeface="ＭＳ Ｐゴシック" charset="0"/>
                <a:cs typeface="ＭＳ Ｐゴシック" charset="0"/>
              </a:rPr>
              <a:t>USGS.  2004.  U.S. Geological Survey Fact Sheet 100-03</a:t>
            </a:r>
            <a:r>
              <a:rPr lang="en-US" sz="1200" dirty="0" smtClean="0">
                <a:latin typeface="Calibri" charset="0"/>
                <a:ea typeface="ＭＳ Ｐゴシック" charset="0"/>
                <a:cs typeface="ＭＳ Ｐゴシック" charset="0"/>
              </a:rPr>
              <a:t>:  </a:t>
            </a:r>
            <a:r>
              <a:rPr lang="en-US" sz="1200" dirty="0" smtClean="0">
                <a:latin typeface="Calibri" charset="0"/>
                <a:ea typeface="ＭＳ Ｐゴシック" charset="0"/>
                <a:cs typeface="ＭＳ Ｐゴシック" charset="0"/>
                <a:hlinkClick r:id="rId10"/>
              </a:rPr>
              <a:t>“Tracking Changes in Yellowstone’s Restless Volcanic System.”</a:t>
            </a:r>
            <a:r>
              <a:rPr lang="en-US" sz="1200" dirty="0" smtClean="0">
                <a:latin typeface="Calibri" charset="0"/>
                <a:ea typeface="ＭＳ Ｐゴシック" charset="0"/>
                <a:cs typeface="ＭＳ Ｐゴシック" charset="0"/>
              </a:rPr>
              <a:t> </a:t>
            </a:r>
            <a:r>
              <a:rPr lang="en-US" altLang="ja-JP" sz="1200" dirty="0" smtClean="0">
                <a:latin typeface="Calibri" charset="0"/>
                <a:ea typeface="ＭＳ Ｐゴシック" charset="0"/>
                <a:cs typeface="ＭＳ Ｐゴシック" charset="0"/>
                <a:hlinkClick r:id="rId10"/>
              </a:rPr>
              <a:t>http</a:t>
            </a:r>
            <a:r>
              <a:rPr lang="en-US" altLang="ja-JP" sz="1200" dirty="0">
                <a:latin typeface="Calibri" charset="0"/>
                <a:ea typeface="ＭＳ Ｐゴシック" charset="0"/>
                <a:cs typeface="ＭＳ Ｐゴシック" charset="0"/>
                <a:hlinkClick r:id="rId10"/>
              </a:rPr>
              <a:t>://pubs.usgs.gov/fs/fs100-03</a:t>
            </a:r>
            <a:r>
              <a:rPr lang="en-US" altLang="ja-JP" sz="1200" dirty="0" smtClean="0">
                <a:latin typeface="Calibri" charset="0"/>
                <a:ea typeface="ＭＳ Ｐゴシック" charset="0"/>
                <a:cs typeface="ＭＳ Ｐゴシック" charset="0"/>
                <a:hlinkClick r:id="rId10"/>
              </a:rPr>
              <a:t>/</a:t>
            </a:r>
            <a:r>
              <a:rPr lang="en-US" altLang="ja-JP" sz="1200" dirty="0" smtClean="0">
                <a:latin typeface="Calibri" charset="0"/>
                <a:ea typeface="ＭＳ Ｐゴシック" charset="0"/>
                <a:cs typeface="ＭＳ Ｐゴシック" charset="0"/>
              </a:rPr>
              <a:t>  (Search for “tracking changes yellowstone.”)</a:t>
            </a:r>
            <a:endParaRPr lang="en-US" altLang="ja-JP" sz="1200" dirty="0">
              <a:latin typeface="Calibri" charset="0"/>
              <a:ea typeface="ＭＳ Ｐゴシック" charset="0"/>
              <a:cs typeface="ＭＳ Ｐゴシック" charset="0"/>
            </a:endParaRPr>
          </a:p>
          <a:p>
            <a:pPr eaLnBrk="1" hangingPunct="1">
              <a:buFontTx/>
              <a:buNone/>
            </a:pPr>
            <a:endParaRPr lang="en-US" sz="1200" dirty="0">
              <a:latin typeface="Calibri" charset="0"/>
              <a:ea typeface="ＭＳ Ｐゴシック" charset="0"/>
              <a:cs typeface="ＭＳ Ｐゴシック" charset="0"/>
            </a:endParaRPr>
          </a:p>
          <a:p>
            <a:pPr eaLnBrk="1" hangingPunct="1"/>
            <a:endParaRPr lang="en-US" sz="1200" dirty="0">
              <a:latin typeface="Calibri" charset="0"/>
              <a:ea typeface="ＭＳ Ｐゴシック" charset="0"/>
              <a:cs typeface="ＭＳ Ｐゴシック" charset="0"/>
            </a:endParaRPr>
          </a:p>
        </p:txBody>
      </p:sp>
    </p:spTree>
    <p:extLst>
      <p:ext uri="{BB962C8B-B14F-4D97-AF65-F5344CB8AC3E}">
        <p14:creationId xmlns:p14="http://schemas.microsoft.com/office/powerpoint/2010/main" val="91116770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448"/>
          <p:cNvSpPr>
            <a:spLocks noGrp="1" noChangeArrowheads="1"/>
          </p:cNvSpPr>
          <p:nvPr>
            <p:ph type="title"/>
          </p:nvPr>
        </p:nvSpPr>
        <p:spPr/>
        <p:txBody>
          <a:bodyPr/>
          <a:lstStyle/>
          <a:p>
            <a:pPr eaLnBrk="1" hangingPunct="1"/>
            <a:r>
              <a:rPr lang="en-US" sz="2800" dirty="0">
                <a:latin typeface="Arial" charset="0"/>
              </a:rPr>
              <a:t>Where is Yellowstone?</a:t>
            </a:r>
          </a:p>
        </p:txBody>
      </p:sp>
      <p:pic>
        <p:nvPicPr>
          <p:cNvPr id="16386" name="Picture 1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2438" y="1131888"/>
            <a:ext cx="6969125" cy="4646612"/>
          </a:xfrm>
          <a:prstGeom prst="rect">
            <a:avLst/>
          </a:prstGeom>
          <a:noFill/>
          <a:ln w="38100">
            <a:solidFill>
              <a:srgbClr val="4F81BD"/>
            </a:solidFill>
            <a:round/>
            <a:headEnd/>
            <a:tailEnd/>
          </a:ln>
          <a:extLst>
            <a:ext uri="{909E8E84-426E-40dd-AFC4-6F175D3DCCD1}">
              <a14:hiddenFill xmlns:a14="http://schemas.microsoft.com/office/drawing/2010/main">
                <a:solidFill>
                  <a:srgbClr val="FFFFFF"/>
                </a:solidFill>
              </a14:hiddenFill>
            </a:ext>
          </a:extLst>
        </p:spPr>
      </p:pic>
      <p:pic>
        <p:nvPicPr>
          <p:cNvPr id="16387" name="Picture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802313" y="4495800"/>
            <a:ext cx="2959100" cy="2028825"/>
          </a:xfrm>
          <a:prstGeom prst="rect">
            <a:avLst/>
          </a:prstGeom>
          <a:noFill/>
          <a:ln w="38100">
            <a:solidFill>
              <a:srgbClr val="4F81BD"/>
            </a:solidFill>
            <a:round/>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471641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r>
              <a:rPr lang="en-US" sz="2800" dirty="0" smtClean="0">
                <a:latin typeface="Arial" charset="0"/>
              </a:rPr>
              <a:t>What is </a:t>
            </a:r>
            <a:r>
              <a:rPr lang="en-US" sz="2800" dirty="0">
                <a:latin typeface="Arial" charset="0"/>
              </a:rPr>
              <a:t>Yellowstone?</a:t>
            </a:r>
          </a:p>
        </p:txBody>
      </p:sp>
      <p:pic>
        <p:nvPicPr>
          <p:cNvPr id="1843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2600" y="1047750"/>
            <a:ext cx="4879975" cy="589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Rectangle 6"/>
          <p:cNvSpPr>
            <a:spLocks noChangeArrowheads="1"/>
          </p:cNvSpPr>
          <p:nvPr/>
        </p:nvSpPr>
        <p:spPr bwMode="auto">
          <a:xfrm>
            <a:off x="5700713" y="2727325"/>
            <a:ext cx="2135187"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sz="2800" dirty="0" smtClean="0">
                <a:solidFill>
                  <a:srgbClr val="0000FF"/>
                </a:solidFill>
              </a:rPr>
              <a:t>Exploring the landscape</a:t>
            </a:r>
            <a:endParaRPr lang="en-US" sz="2800" dirty="0">
              <a:solidFill>
                <a:srgbClr val="0000FF"/>
              </a:solidFill>
            </a:endParaRPr>
          </a:p>
        </p:txBody>
      </p:sp>
    </p:spTree>
    <p:extLst>
      <p:ext uri="{BB962C8B-B14F-4D97-AF65-F5344CB8AC3E}">
        <p14:creationId xmlns:p14="http://schemas.microsoft.com/office/powerpoint/2010/main" val="247460056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p:txBody>
          <a:bodyPr/>
          <a:lstStyle/>
          <a:p>
            <a:pPr eaLnBrk="1" hangingPunct="1"/>
            <a:r>
              <a:rPr lang="en-US" sz="2800" dirty="0" smtClean="0">
                <a:latin typeface="Arial" charset="0"/>
              </a:rPr>
              <a:t>What is </a:t>
            </a:r>
            <a:r>
              <a:rPr lang="en-US" sz="2800" dirty="0">
                <a:latin typeface="Arial" charset="0"/>
              </a:rPr>
              <a:t>Yellowstone?</a:t>
            </a:r>
          </a:p>
        </p:txBody>
      </p:sp>
      <p:sp>
        <p:nvSpPr>
          <p:cNvPr id="20482" name="Rectangle 6"/>
          <p:cNvSpPr>
            <a:spLocks noChangeArrowheads="1"/>
          </p:cNvSpPr>
          <p:nvPr/>
        </p:nvSpPr>
        <p:spPr bwMode="auto">
          <a:xfrm>
            <a:off x="6819900" y="2711450"/>
            <a:ext cx="20066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sz="2800" dirty="0" smtClean="0">
                <a:solidFill>
                  <a:srgbClr val="0000FF"/>
                </a:solidFill>
              </a:rPr>
              <a:t>Exploring the landscape</a:t>
            </a:r>
            <a:endParaRPr lang="en-US" sz="2800" dirty="0">
              <a:solidFill>
                <a:srgbClr val="0000FF"/>
              </a:solidFill>
            </a:endParaRPr>
          </a:p>
        </p:txBody>
      </p:sp>
      <p:pic>
        <p:nvPicPr>
          <p:cNvPr id="20483" name="Picture 4" descr="YNP base map.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946150"/>
            <a:ext cx="6816725" cy="525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TextBox 4">
            <a:hlinkClick r:id="rId4" tooltip="Click anywhere for the webpage with live red dots."/>
          </p:cNvPr>
          <p:cNvSpPr txBox="1">
            <a:spLocks noChangeArrowheads="1"/>
          </p:cNvSpPr>
          <p:nvPr/>
        </p:nvSpPr>
        <p:spPr bwMode="auto">
          <a:xfrm>
            <a:off x="0" y="927100"/>
            <a:ext cx="6667500" cy="549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sz="1800" dirty="0"/>
          </a:p>
        </p:txBody>
      </p:sp>
    </p:spTree>
    <p:extLst>
      <p:ext uri="{BB962C8B-B14F-4D97-AF65-F5344CB8AC3E}">
        <p14:creationId xmlns:p14="http://schemas.microsoft.com/office/powerpoint/2010/main" val="376071758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p:txBody>
          <a:bodyPr/>
          <a:lstStyle/>
          <a:p>
            <a:pPr eaLnBrk="1" hangingPunct="1"/>
            <a:r>
              <a:rPr lang="en-US" sz="2800" dirty="0" smtClean="0">
                <a:latin typeface="Arial" charset="0"/>
              </a:rPr>
              <a:t>What is </a:t>
            </a:r>
            <a:r>
              <a:rPr lang="en-US" sz="2800" dirty="0">
                <a:latin typeface="Arial" charset="0"/>
              </a:rPr>
              <a:t>Yellowstone?</a:t>
            </a:r>
          </a:p>
        </p:txBody>
      </p:sp>
      <p:pic>
        <p:nvPicPr>
          <p:cNvPr id="2253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3138" y="1160463"/>
            <a:ext cx="4672012" cy="5519737"/>
          </a:xfrm>
          <a:prstGeom prst="rect">
            <a:avLst/>
          </a:prstGeom>
          <a:noFill/>
          <a:ln w="38100">
            <a:solidFill>
              <a:srgbClr val="4F81BD"/>
            </a:solidFill>
            <a:miter lim="800000"/>
            <a:headEnd/>
            <a:tailEnd/>
          </a:ln>
          <a:extLst>
            <a:ext uri="{909E8E84-426E-40dd-AFC4-6F175D3DCCD1}">
              <a14:hiddenFill xmlns:a14="http://schemas.microsoft.com/office/drawing/2010/main">
                <a:solidFill>
                  <a:srgbClr val="FFFFFF"/>
                </a:solidFill>
              </a14:hiddenFill>
            </a:ext>
          </a:extLst>
        </p:spPr>
      </p:pic>
      <p:sp>
        <p:nvSpPr>
          <p:cNvPr id="22531" name="Rectangle 6"/>
          <p:cNvSpPr>
            <a:spLocks noChangeArrowheads="1"/>
          </p:cNvSpPr>
          <p:nvPr/>
        </p:nvSpPr>
        <p:spPr bwMode="auto">
          <a:xfrm>
            <a:off x="5905500" y="2736850"/>
            <a:ext cx="20066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sz="2800" dirty="0">
                <a:solidFill>
                  <a:srgbClr val="0000FF"/>
                </a:solidFill>
              </a:rPr>
              <a:t>Cultural and geological features</a:t>
            </a:r>
          </a:p>
        </p:txBody>
      </p:sp>
    </p:spTree>
    <p:extLst>
      <p:ext uri="{BB962C8B-B14F-4D97-AF65-F5344CB8AC3E}">
        <p14:creationId xmlns:p14="http://schemas.microsoft.com/office/powerpoint/2010/main" val="417810266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4" descr="NPS map.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9913" y="1143000"/>
            <a:ext cx="5051425" cy="5346700"/>
          </a:xfrm>
          <a:prstGeom prst="rect">
            <a:avLst/>
          </a:prstGeom>
          <a:noFill/>
          <a:ln w="38100">
            <a:solidFill>
              <a:srgbClr val="4F81BD"/>
            </a:solidFill>
            <a:round/>
            <a:headEnd/>
            <a:tailEnd/>
          </a:ln>
          <a:extLst>
            <a:ext uri="{909E8E84-426E-40dd-AFC4-6F175D3DCCD1}">
              <a14:hiddenFill xmlns:a14="http://schemas.microsoft.com/office/drawing/2010/main">
                <a:solidFill>
                  <a:srgbClr val="FFFFFF"/>
                </a:solidFill>
              </a14:hiddenFill>
            </a:ext>
          </a:extLst>
        </p:spPr>
      </p:pic>
      <p:sp>
        <p:nvSpPr>
          <p:cNvPr id="24578" name="Rectangle 2"/>
          <p:cNvSpPr>
            <a:spLocks noGrp="1" noChangeArrowheads="1"/>
          </p:cNvSpPr>
          <p:nvPr>
            <p:ph type="title"/>
          </p:nvPr>
        </p:nvSpPr>
        <p:spPr/>
        <p:txBody>
          <a:bodyPr/>
          <a:lstStyle/>
          <a:p>
            <a:pPr eaLnBrk="1" hangingPunct="1"/>
            <a:r>
              <a:rPr lang="en-US" sz="2800" dirty="0" smtClean="0">
                <a:latin typeface="Arial" charset="0"/>
              </a:rPr>
              <a:t>What is </a:t>
            </a:r>
            <a:r>
              <a:rPr lang="en-US" sz="2800" dirty="0">
                <a:latin typeface="Arial" charset="0"/>
              </a:rPr>
              <a:t>Yellowstone?</a:t>
            </a:r>
          </a:p>
        </p:txBody>
      </p:sp>
      <p:sp>
        <p:nvSpPr>
          <p:cNvPr id="24579" name="Rectangle 6"/>
          <p:cNvSpPr>
            <a:spLocks noChangeArrowheads="1"/>
          </p:cNvSpPr>
          <p:nvPr/>
        </p:nvSpPr>
        <p:spPr bwMode="auto">
          <a:xfrm>
            <a:off x="5905500" y="2736850"/>
            <a:ext cx="20066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sz="2800" dirty="0">
                <a:solidFill>
                  <a:srgbClr val="0000FF"/>
                </a:solidFill>
              </a:rPr>
              <a:t>Cultural and geological features</a:t>
            </a:r>
          </a:p>
        </p:txBody>
      </p:sp>
      <p:sp>
        <p:nvSpPr>
          <p:cNvPr id="24580" name="TextBox 6">
            <a:hlinkClick r:id="rId4" tooltip="Click on the map to zoom in.  It's a big file, so there might be a delay."/>
          </p:cNvPr>
          <p:cNvSpPr txBox="1">
            <a:spLocks noChangeArrowheads="1"/>
          </p:cNvSpPr>
          <p:nvPr/>
        </p:nvSpPr>
        <p:spPr bwMode="auto">
          <a:xfrm>
            <a:off x="0" y="1155700"/>
            <a:ext cx="5664200" cy="570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sz="1800" dirty="0"/>
          </a:p>
        </p:txBody>
      </p:sp>
    </p:spTree>
    <p:extLst>
      <p:ext uri="{BB962C8B-B14F-4D97-AF65-F5344CB8AC3E}">
        <p14:creationId xmlns:p14="http://schemas.microsoft.com/office/powerpoint/2010/main" val="291691712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a:xfrm>
            <a:off x="3309938" y="136525"/>
            <a:ext cx="5834062" cy="673100"/>
          </a:xfrm>
        </p:spPr>
        <p:txBody>
          <a:bodyPr/>
          <a:lstStyle/>
          <a:p>
            <a:pPr eaLnBrk="1" hangingPunct="1"/>
            <a:r>
              <a:rPr lang="en-US" sz="2800" dirty="0">
                <a:latin typeface="Arial" charset="0"/>
              </a:rPr>
              <a:t>Taking </a:t>
            </a:r>
            <a:r>
              <a:rPr lang="en-US" sz="2800" dirty="0" smtClean="0">
                <a:latin typeface="Arial" charset="0"/>
              </a:rPr>
              <a:t>Yellowstone’</a:t>
            </a:r>
            <a:r>
              <a:rPr lang="en-US" altLang="ja-JP" sz="2800" dirty="0" smtClean="0">
                <a:latin typeface="Arial" charset="0"/>
              </a:rPr>
              <a:t>s </a:t>
            </a:r>
            <a:r>
              <a:rPr lang="en-US" altLang="ja-JP" sz="2800" dirty="0">
                <a:latin typeface="Arial" charset="0"/>
              </a:rPr>
              <a:t>Pulse</a:t>
            </a:r>
            <a:br>
              <a:rPr lang="en-US" altLang="ja-JP" sz="2800" dirty="0">
                <a:latin typeface="Arial" charset="0"/>
              </a:rPr>
            </a:br>
            <a:r>
              <a:rPr lang="en-US" altLang="ja-JP" sz="2800" dirty="0">
                <a:latin typeface="Arial" charset="0"/>
              </a:rPr>
              <a:t>Earthquakes</a:t>
            </a:r>
            <a:endParaRPr lang="en-US" sz="2800" dirty="0">
              <a:latin typeface="Arial" charset="0"/>
            </a:endParaRPr>
          </a:p>
        </p:txBody>
      </p:sp>
      <p:sp>
        <p:nvSpPr>
          <p:cNvPr id="19458" name="TextBox 4"/>
          <p:cNvSpPr txBox="1">
            <a:spLocks noChangeArrowheads="1"/>
          </p:cNvSpPr>
          <p:nvPr/>
        </p:nvSpPr>
        <p:spPr bwMode="auto">
          <a:xfrm>
            <a:off x="6235700" y="2387600"/>
            <a:ext cx="20193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800" dirty="0">
                <a:solidFill>
                  <a:srgbClr val="0000FF"/>
                </a:solidFill>
              </a:rPr>
              <a:t>Earthquake swarms</a:t>
            </a:r>
          </a:p>
        </p:txBody>
      </p:sp>
      <p:pic>
        <p:nvPicPr>
          <p:cNvPr id="19459"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3875" y="1193800"/>
            <a:ext cx="5184775" cy="5226050"/>
          </a:xfrm>
          <a:prstGeom prst="rect">
            <a:avLst/>
          </a:prstGeom>
          <a:noFill/>
          <a:ln w="38100">
            <a:solidFill>
              <a:srgbClr val="4F81BD"/>
            </a:solidFill>
            <a:round/>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3309938" y="149225"/>
            <a:ext cx="5834062" cy="673100"/>
          </a:xfrm>
        </p:spPr>
        <p:txBody>
          <a:bodyPr/>
          <a:lstStyle/>
          <a:p>
            <a:pPr eaLnBrk="1" hangingPunct="1"/>
            <a:r>
              <a:rPr lang="en-US" sz="2800" dirty="0">
                <a:latin typeface="Arial" charset="0"/>
              </a:rPr>
              <a:t>Taking </a:t>
            </a:r>
            <a:r>
              <a:rPr lang="en-US" sz="2800" dirty="0" smtClean="0">
                <a:latin typeface="Arial" charset="0"/>
              </a:rPr>
              <a:t>Yellowstone’</a:t>
            </a:r>
            <a:r>
              <a:rPr lang="en-US" altLang="ja-JP" sz="2800" dirty="0" smtClean="0">
                <a:latin typeface="Arial" charset="0"/>
              </a:rPr>
              <a:t>s </a:t>
            </a:r>
            <a:r>
              <a:rPr lang="en-US" altLang="ja-JP" sz="2800" dirty="0">
                <a:latin typeface="Arial" charset="0"/>
              </a:rPr>
              <a:t>Pulse</a:t>
            </a:r>
            <a:br>
              <a:rPr lang="en-US" altLang="ja-JP" sz="2800" dirty="0">
                <a:latin typeface="Arial" charset="0"/>
              </a:rPr>
            </a:br>
            <a:r>
              <a:rPr lang="en-US" altLang="ja-JP" sz="2800" dirty="0">
                <a:latin typeface="Arial" charset="0"/>
              </a:rPr>
              <a:t>Earthquakes</a:t>
            </a:r>
            <a:endParaRPr lang="en-US" sz="2800" dirty="0">
              <a:latin typeface="Arial" charset="0"/>
            </a:endParaRPr>
          </a:p>
        </p:txBody>
      </p:sp>
      <p:pic>
        <p:nvPicPr>
          <p:cNvPr id="21506"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1338" y="1092200"/>
            <a:ext cx="5592762" cy="558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TextBox 4"/>
          <p:cNvSpPr txBox="1">
            <a:spLocks noChangeArrowheads="1"/>
          </p:cNvSpPr>
          <p:nvPr/>
        </p:nvSpPr>
        <p:spPr bwMode="auto">
          <a:xfrm>
            <a:off x="6400800" y="2387600"/>
            <a:ext cx="22606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800" dirty="0">
                <a:solidFill>
                  <a:srgbClr val="0000FF"/>
                </a:solidFill>
              </a:rPr>
              <a:t>36 years of earthquakes </a:t>
            </a: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a:xfrm>
            <a:off x="3309938" y="123825"/>
            <a:ext cx="5834062" cy="673100"/>
          </a:xfrm>
        </p:spPr>
        <p:txBody>
          <a:bodyPr/>
          <a:lstStyle/>
          <a:p>
            <a:pPr eaLnBrk="1" hangingPunct="1"/>
            <a:r>
              <a:rPr lang="en-US" sz="2800" dirty="0">
                <a:latin typeface="Arial" charset="0"/>
              </a:rPr>
              <a:t>Taking </a:t>
            </a:r>
            <a:r>
              <a:rPr lang="en-US" sz="2800" dirty="0" smtClean="0">
                <a:latin typeface="Arial" charset="0"/>
              </a:rPr>
              <a:t>Yellowstone’</a:t>
            </a:r>
            <a:r>
              <a:rPr lang="en-US" altLang="ja-JP" sz="2800" dirty="0" smtClean="0">
                <a:latin typeface="Arial" charset="0"/>
              </a:rPr>
              <a:t>s </a:t>
            </a:r>
            <a:r>
              <a:rPr lang="en-US" altLang="ja-JP" sz="2800" dirty="0">
                <a:latin typeface="Arial" charset="0"/>
              </a:rPr>
              <a:t>Pulse</a:t>
            </a:r>
            <a:br>
              <a:rPr lang="en-US" altLang="ja-JP" sz="2800" dirty="0">
                <a:latin typeface="Arial" charset="0"/>
              </a:rPr>
            </a:br>
            <a:r>
              <a:rPr lang="en-US" altLang="ja-JP" sz="2800" dirty="0" smtClean="0">
                <a:latin typeface="Arial" charset="0"/>
              </a:rPr>
              <a:t>Student resources</a:t>
            </a:r>
            <a:endParaRPr lang="en-US" sz="2800" dirty="0">
              <a:latin typeface="Arial" charset="0"/>
            </a:endParaRPr>
          </a:p>
        </p:txBody>
      </p:sp>
      <p:sp>
        <p:nvSpPr>
          <p:cNvPr id="27650" name="Rectangle 3"/>
          <p:cNvSpPr>
            <a:spLocks noGrp="1" noChangeArrowheads="1"/>
          </p:cNvSpPr>
          <p:nvPr>
            <p:ph type="body" idx="1"/>
          </p:nvPr>
        </p:nvSpPr>
        <p:spPr/>
        <p:txBody>
          <a:bodyPr/>
          <a:lstStyle/>
          <a:p>
            <a:pPr eaLnBrk="1" hangingPunct="1">
              <a:lnSpc>
                <a:spcPct val="90000"/>
              </a:lnSpc>
              <a:buFontTx/>
              <a:buNone/>
            </a:pPr>
            <a:r>
              <a:rPr lang="en-US" sz="2800" dirty="0">
                <a:latin typeface="Calibri" charset="0"/>
                <a:ea typeface="ＭＳ Ｐゴシック" charset="0"/>
                <a:cs typeface="ＭＳ Ｐゴシック" charset="0"/>
              </a:rPr>
              <a:t>Other r</a:t>
            </a:r>
            <a:r>
              <a:rPr lang="en-US" sz="2800" dirty="0" smtClean="0">
                <a:latin typeface="Calibri" charset="0"/>
                <a:ea typeface="ＭＳ Ｐゴシック" charset="0"/>
                <a:cs typeface="ＭＳ Ｐゴシック" charset="0"/>
              </a:rPr>
              <a:t>esources:</a:t>
            </a:r>
            <a:endParaRPr lang="en-US" sz="2800" dirty="0">
              <a:latin typeface="Calibri" charset="0"/>
              <a:ea typeface="ＭＳ Ｐゴシック" charset="0"/>
              <a:cs typeface="ＭＳ Ｐゴシック" charset="0"/>
            </a:endParaRPr>
          </a:p>
          <a:p>
            <a:pPr eaLnBrk="1" hangingPunct="1">
              <a:lnSpc>
                <a:spcPct val="90000"/>
              </a:lnSpc>
              <a:buFontTx/>
              <a:buNone/>
            </a:pPr>
            <a:r>
              <a:rPr lang="en-US" sz="2400" dirty="0">
                <a:latin typeface="Calibri" charset="0"/>
                <a:ea typeface="ＭＳ Ｐゴシック" charset="0"/>
                <a:cs typeface="ＭＳ Ｐゴシック" charset="0"/>
              </a:rPr>
              <a:t>Data</a:t>
            </a:r>
          </a:p>
          <a:p>
            <a:pPr marL="295275" lvl="1" eaLnBrk="1" hangingPunct="1">
              <a:lnSpc>
                <a:spcPct val="90000"/>
              </a:lnSpc>
              <a:buFont typeface="Arial" charset="0"/>
              <a:buChar char="•"/>
            </a:pPr>
            <a:r>
              <a:rPr lang="en-US" sz="2000" dirty="0">
                <a:latin typeface="Calibri" charset="0"/>
                <a:ea typeface="ＭＳ Ｐゴシック" charset="0"/>
                <a:hlinkClick r:id="rId3"/>
              </a:rPr>
              <a:t>Recent earthquake activity (7 day)</a:t>
            </a:r>
            <a:r>
              <a:rPr lang="en-US" sz="2000" dirty="0">
                <a:latin typeface="Calibri" charset="0"/>
                <a:ea typeface="ＭＳ Ｐゴシック" charset="0"/>
              </a:rPr>
              <a:t> </a:t>
            </a:r>
          </a:p>
          <a:p>
            <a:pPr marL="695325" lvl="2" eaLnBrk="1" hangingPunct="1">
              <a:lnSpc>
                <a:spcPct val="90000"/>
              </a:lnSpc>
              <a:buFont typeface="Wingdings" charset="0"/>
              <a:buNone/>
            </a:pPr>
            <a:r>
              <a:rPr lang="en-US" sz="1600" dirty="0">
                <a:latin typeface="Calibri" charset="0"/>
                <a:ea typeface="ＭＳ Ｐゴシック" charset="0"/>
              </a:rPr>
              <a:t>http://www.seis.utah.edu/req2webdir/recenteqs/Maps/</a:t>
            </a:r>
            <a:r>
              <a:rPr lang="en-US" sz="1600" dirty="0" smtClean="0">
                <a:latin typeface="Calibri" charset="0"/>
                <a:ea typeface="ＭＳ Ｐゴシック" charset="0"/>
              </a:rPr>
              <a:t>Yellowstone.html  (Search for “recent earthquakes yellowstone.”)</a:t>
            </a:r>
            <a:endParaRPr lang="en-US" sz="1600" dirty="0">
              <a:latin typeface="Calibri" charset="0"/>
              <a:ea typeface="ＭＳ Ｐゴシック" charset="0"/>
            </a:endParaRPr>
          </a:p>
          <a:p>
            <a:pPr marL="295275" lvl="1" eaLnBrk="1" hangingPunct="1">
              <a:lnSpc>
                <a:spcPct val="90000"/>
              </a:lnSpc>
              <a:buFont typeface="Arial" charset="0"/>
              <a:buChar char="•"/>
            </a:pPr>
            <a:r>
              <a:rPr lang="en-US" sz="2000" dirty="0">
                <a:latin typeface="Calibri" charset="0"/>
                <a:ea typeface="ＭＳ Ｐゴシック" charset="0"/>
                <a:hlinkClick r:id="rId4"/>
              </a:rPr>
              <a:t>Live seismograms</a:t>
            </a:r>
            <a:r>
              <a:rPr lang="en-US" sz="2000" dirty="0">
                <a:latin typeface="Calibri" charset="0"/>
                <a:ea typeface="ＭＳ Ｐゴシック" charset="0"/>
              </a:rPr>
              <a:t> </a:t>
            </a:r>
          </a:p>
          <a:p>
            <a:pPr marL="695325" lvl="2" eaLnBrk="1" hangingPunct="1">
              <a:lnSpc>
                <a:spcPct val="90000"/>
              </a:lnSpc>
              <a:buFont typeface="Wingdings" charset="0"/>
              <a:buNone/>
            </a:pPr>
            <a:r>
              <a:rPr lang="en-US" sz="1600" dirty="0">
                <a:latin typeface="Calibri" charset="0"/>
                <a:ea typeface="ＭＳ Ｐゴシック" charset="0"/>
              </a:rPr>
              <a:t>http://quake.utah.edu/helicorder/</a:t>
            </a:r>
            <a:r>
              <a:rPr lang="en-US" sz="1600" dirty="0" smtClean="0">
                <a:latin typeface="Calibri" charset="0"/>
                <a:ea typeface="ＭＳ Ｐゴシック" charset="0"/>
              </a:rPr>
              <a:t>yell_webi.htm  (Search for “earthquake helicorder yellowstone.”)</a:t>
            </a:r>
            <a:endParaRPr lang="en-US" sz="1600" dirty="0">
              <a:latin typeface="Calibri" charset="0"/>
              <a:ea typeface="ＭＳ Ｐゴシック" charset="0"/>
            </a:endParaRPr>
          </a:p>
          <a:p>
            <a:pPr marL="695325" lvl="2" eaLnBrk="1" hangingPunct="1">
              <a:lnSpc>
                <a:spcPct val="90000"/>
              </a:lnSpc>
              <a:buFont typeface="Wingdings" charset="0"/>
              <a:buNone/>
            </a:pPr>
            <a:endParaRPr lang="en-US" sz="1600" dirty="0">
              <a:latin typeface="Calibri" charset="0"/>
              <a:ea typeface="ＭＳ Ｐゴシック" charset="0"/>
            </a:endParaRPr>
          </a:p>
          <a:p>
            <a:pPr marL="695325" lvl="2" eaLnBrk="1" hangingPunct="1">
              <a:lnSpc>
                <a:spcPct val="90000"/>
              </a:lnSpc>
              <a:buFont typeface="Wingdings" charset="0"/>
              <a:buNone/>
            </a:pPr>
            <a:endParaRPr lang="en-US" sz="1600" dirty="0">
              <a:latin typeface="Calibri" charset="0"/>
              <a:ea typeface="ＭＳ Ｐゴシック" charset="0"/>
            </a:endParaRPr>
          </a:p>
          <a:p>
            <a:pPr marL="295275" lvl="1" eaLnBrk="1" hangingPunct="1">
              <a:lnSpc>
                <a:spcPct val="90000"/>
              </a:lnSpc>
              <a:buFont typeface="Wingdings" charset="0"/>
              <a:buNone/>
            </a:pPr>
            <a:endParaRPr lang="en-US" sz="1600" dirty="0">
              <a:latin typeface="Calibri" charset="0"/>
              <a:ea typeface="ＭＳ Ｐゴシック" charset="0"/>
            </a:endParaRPr>
          </a:p>
          <a:p>
            <a:pPr eaLnBrk="1" hangingPunct="1">
              <a:lnSpc>
                <a:spcPct val="90000"/>
              </a:lnSpc>
            </a:pPr>
            <a:endParaRPr lang="en-US" sz="2800" dirty="0">
              <a:solidFill>
                <a:srgbClr val="CC0000"/>
              </a:solidFill>
              <a:latin typeface="Calibri" charset="0"/>
              <a:ea typeface="ＭＳ Ｐゴシック" charset="0"/>
              <a:cs typeface="ＭＳ Ｐゴシック" charset="0"/>
            </a:endParaRPr>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4309</TotalTime>
  <Words>2117</Words>
  <Application>Microsoft Macintosh PowerPoint</Application>
  <PresentationFormat>On-screen Show (4:3)</PresentationFormat>
  <Paragraphs>140</Paragraphs>
  <Slides>13</Slides>
  <Notes>13</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Taking the Pulse of Yellowstone’s “Breathing” Caldera</vt:lpstr>
      <vt:lpstr>Where is Yellowstone?</vt:lpstr>
      <vt:lpstr>What is Yellowstone?</vt:lpstr>
      <vt:lpstr>What is Yellowstone?</vt:lpstr>
      <vt:lpstr>What is Yellowstone?</vt:lpstr>
      <vt:lpstr>What is Yellowstone?</vt:lpstr>
      <vt:lpstr>Taking Yellowstone’s Pulse Earthquakes</vt:lpstr>
      <vt:lpstr>Taking Yellowstone’s Pulse Earthquakes</vt:lpstr>
      <vt:lpstr>Taking Yellowstone’s Pulse Student resources</vt:lpstr>
      <vt:lpstr>Taking Yellowstone’s Pulse Earthquakes</vt:lpstr>
      <vt:lpstr>Taking Yellowstone’s Pulse Data</vt:lpstr>
      <vt:lpstr>Taking Yellowstone’s Pulse Student resources</vt:lpstr>
      <vt:lpstr>Taking Yellowstone’s Pulse Sources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seolds</dc:creator>
  <cp:lastModifiedBy>Ahearn</cp:lastModifiedBy>
  <cp:revision>194</cp:revision>
  <cp:lastPrinted>2014-11-13T18:39:45Z</cp:lastPrinted>
  <dcterms:created xsi:type="dcterms:W3CDTF">2012-03-20T19:54:05Z</dcterms:created>
  <dcterms:modified xsi:type="dcterms:W3CDTF">2016-02-08T19:38:53Z</dcterms:modified>
</cp:coreProperties>
</file>