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314" r:id="rId2"/>
    <p:sldId id="360" r:id="rId3"/>
    <p:sldId id="362" r:id="rId4"/>
    <p:sldId id="364" r:id="rId5"/>
    <p:sldId id="366" r:id="rId6"/>
    <p:sldId id="368" r:id="rId7"/>
    <p:sldId id="342" r:id="rId8"/>
    <p:sldId id="322" r:id="rId9"/>
    <p:sldId id="323" r:id="rId10"/>
    <p:sldId id="343" r:id="rId11"/>
    <p:sldId id="346" r:id="rId12"/>
    <p:sldId id="347" r:id="rId13"/>
    <p:sldId id="370" r:id="rId14"/>
    <p:sldId id="338" r:id="rId15"/>
    <p:sldId id="345" r:id="rId16"/>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29292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81" autoAdjust="0"/>
  </p:normalViewPr>
  <p:slideViewPr>
    <p:cSldViewPr snapToGrid="0">
      <p:cViewPr varScale="1">
        <p:scale>
          <a:sx n="100" d="100"/>
          <a:sy n="100" d="100"/>
        </p:scale>
        <p:origin x="-1952" y="-104"/>
      </p:cViewPr>
      <p:guideLst>
        <p:guide orient="horz" pos="2160"/>
        <p:guide pos="2880"/>
      </p:guideLst>
    </p:cSldViewPr>
  </p:slideViewPr>
  <p:outlineViewPr>
    <p:cViewPr>
      <p:scale>
        <a:sx n="33" d="100"/>
        <a:sy n="33" d="100"/>
      </p:scale>
      <p:origin x="0" y="22302"/>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4" d="100"/>
          <a:sy n="104" d="100"/>
        </p:scale>
        <p:origin x="-1528" y="-10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E348A6E-F0D1-C84D-B9A5-3B90DD8AA2BA}" type="datetimeFigureOut">
              <a:rPr lang="en-US" smtClean="0"/>
              <a:t>2/8/16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1688A0D-B6D2-824B-B19C-FB375BAEF5C2}" type="slidenum">
              <a:rPr lang="en-US" smtClean="0"/>
              <a:t>‹#›</a:t>
            </a:fld>
            <a:endParaRPr lang="en-US"/>
          </a:p>
        </p:txBody>
      </p:sp>
    </p:spTree>
    <p:extLst>
      <p:ext uri="{BB962C8B-B14F-4D97-AF65-F5344CB8AC3E}">
        <p14:creationId xmlns:p14="http://schemas.microsoft.com/office/powerpoint/2010/main" val="13002317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dirty="0"/>
          </a:p>
        </p:txBody>
      </p:sp>
      <p:sp>
        <p:nvSpPr>
          <p:cNvPr id="307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51289" y="300019"/>
            <a:ext cx="6353148" cy="47654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FB2136A-6AEA-3C4E-BC8F-2304382C0CA9}" type="slidenum">
              <a:rPr lang="en-US"/>
              <a:pPr>
                <a:defRPr/>
              </a:pPr>
              <a:t>‹#›</a:t>
            </a:fld>
            <a:endParaRPr lang="en-US" dirty="0"/>
          </a:p>
        </p:txBody>
      </p:sp>
      <p:sp>
        <p:nvSpPr>
          <p:cNvPr id="3077" name="Rectangle 5"/>
          <p:cNvSpPr>
            <a:spLocks noGrp="1" noChangeArrowheads="1"/>
          </p:cNvSpPr>
          <p:nvPr>
            <p:ph type="body" sz="quarter" idx="3"/>
          </p:nvPr>
        </p:nvSpPr>
        <p:spPr bwMode="auto">
          <a:xfrm>
            <a:off x="6393308" y="215900"/>
            <a:ext cx="2644859" cy="637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extLst>
      <p:ext uri="{BB962C8B-B14F-4D97-AF65-F5344CB8AC3E}">
        <p14:creationId xmlns:p14="http://schemas.microsoft.com/office/powerpoint/2010/main" val="91176393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F82815-4BE9-D647-84FE-F82B18035415}" type="slidenum">
              <a:rPr lang="en-US" smtClean="0"/>
              <a:pPr/>
              <a:t>1</a:t>
            </a:fld>
            <a:endParaRPr lang="en-US" dirty="0"/>
          </a:p>
        </p:txBody>
      </p:sp>
      <p:sp>
        <p:nvSpPr>
          <p:cNvPr id="15364" name="Rectangle 3"/>
          <p:cNvSpPr>
            <a:spLocks noGrp="1" noChangeArrowheads="1"/>
          </p:cNvSpPr>
          <p:nvPr>
            <p:ph type="body" idx="1"/>
          </p:nvPr>
        </p:nvSpPr>
        <p:spPr/>
        <p:txBody>
          <a:bodyPr/>
          <a:lstStyle/>
          <a:p>
            <a:pPr lvl="0"/>
            <a:r>
              <a:rPr lang="en-US" dirty="0" smtClean="0"/>
              <a:t>This presentation has links to extra content embedded in the slides – best viewed in Presentation Mode!</a:t>
            </a:r>
          </a:p>
          <a:p>
            <a:pPr lvl="0"/>
            <a:endParaRPr lang="en-US" dirty="0"/>
          </a:p>
          <a:p>
            <a:pPr lvl="0"/>
            <a:r>
              <a:rPr lang="en-US" dirty="0" smtClean="0"/>
              <a:t>This presentation focuses on the eruption history of the Yellowstone region.  First, you will view a seven minute video about volcanoes and hydrothermal features.  To watch it, click anywhere on this slide.  Then, you’ll examine a few maps to see where Yellowstone National Park is and its significant features—geological as well as practical ones like roads and villages.  Finally, you’ll learn more about the history of eruptions in Yellowstone while your teammates learn more about earthquakes and hydrothermal systems.</a:t>
            </a:r>
          </a:p>
          <a:p>
            <a:pPr lvl="1"/>
            <a:endParaRPr lang="en-US" dirty="0" smtClean="0"/>
          </a:p>
          <a:p>
            <a:pPr lvl="0"/>
            <a:r>
              <a:rPr lang="en-US" dirty="0" smtClean="0"/>
              <a:t>The link to the video takes you to the American Museum of Natural History’s Science Bulletin: “Monitoring the Fire Below.” https://</a:t>
            </a:r>
            <a:r>
              <a:rPr lang="en-US" dirty="0" err="1" smtClean="0"/>
              <a:t>www.youtube.com</a:t>
            </a:r>
            <a:r>
              <a:rPr lang="en-US" dirty="0" smtClean="0"/>
              <a:t>/</a:t>
            </a:r>
            <a:r>
              <a:rPr lang="en-US" dirty="0" err="1" smtClean="0"/>
              <a:t>watch?v</a:t>
            </a:r>
            <a:r>
              <a:rPr lang="en-US" dirty="0" smtClean="0"/>
              <a:t>=rFe-VSf-TQ8  Retrieved 5 November 2014.  (Search for “monitoring fire below </a:t>
            </a:r>
            <a:r>
              <a:rPr lang="en-US" dirty="0" err="1" smtClean="0"/>
              <a:t>youtube</a:t>
            </a:r>
            <a:r>
              <a:rPr lang="en-US" dirty="0" smtClean="0"/>
              <a:t>.”)</a:t>
            </a:r>
          </a:p>
        </p:txBody>
      </p:sp>
      <p:sp>
        <p:nvSpPr>
          <p:cNvPr id="4" name="Slide Image Placeholder 3"/>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F4361F1-0772-6947-9DD3-DA11D28B7109}" type="slidenum">
              <a:rPr lang="en-US" smtClean="0"/>
              <a:pPr/>
              <a:t>10</a:t>
            </a:fld>
            <a:endParaRPr lang="en-US" dirty="0"/>
          </a:p>
        </p:txBody>
      </p:sp>
      <p:sp>
        <p:nvSpPr>
          <p:cNvPr id="33796" name="Rectangle 3"/>
          <p:cNvSpPr>
            <a:spLocks noGrp="1" noChangeArrowheads="1"/>
          </p:cNvSpPr>
          <p:nvPr>
            <p:ph type="body" idx="1"/>
          </p:nvPr>
        </p:nvSpPr>
        <p:spPr/>
        <p:txBody>
          <a:bodyPr/>
          <a:lstStyle/>
          <a:p>
            <a:pPr lvl="0"/>
            <a:r>
              <a:rPr lang="en-US" smtClean="0"/>
              <a:t>The collapse of calderas is cataclysmic.  Rocks and lava explode upward and outward as the caldera collapses, and the debris covers huge regions.  This map shows how far volcanic ash went during the 2,100,000 and 630,000 year-old eruptions that led to calderas in Yellowstone.</a:t>
            </a:r>
          </a:p>
          <a:p>
            <a:pPr lvl="1"/>
            <a:endParaRPr lang="en-US" smtClean="0"/>
          </a:p>
          <a:p>
            <a:pPr lvl="0"/>
            <a:r>
              <a:rPr lang="en-US" smtClean="0"/>
              <a:t>Figure from Smith, R.B. and Seigel, L.J.  2000. Windows into the Earth, The Geologic Story of Yellowstone and Grand Teton National Park.  Oxford University Press.  Accessed from the Yellowstone Volcano Observatory.  http://volcanoes.usgs.gov/yvo/images/2000-rbs-3.2volcanicashcover_large.jpg  Retrieved 30 December 2011.</a:t>
            </a:r>
            <a:endParaRPr lang="en-US" dirty="0" smtClean="0"/>
          </a:p>
        </p:txBody>
      </p:sp>
      <p:sp>
        <p:nvSpPr>
          <p:cNvPr id="4" name="Slide Image Placeholder 3"/>
          <p:cNvSpPr>
            <a:spLocks noGrp="1" noRot="1" noChangeAspect="1"/>
          </p:cNvSpPr>
          <p:nvPr>
            <p:ph type="sldImg"/>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F52EC3-CE3F-124C-BC77-4FDCDFDB961D}" type="slidenum">
              <a:rPr lang="en-US" smtClean="0"/>
              <a:pPr/>
              <a:t>11</a:t>
            </a:fld>
            <a:endParaRPr lang="en-US" dirty="0"/>
          </a:p>
        </p:txBody>
      </p:sp>
      <p:sp>
        <p:nvSpPr>
          <p:cNvPr id="35843" name="Rectangle 3"/>
          <p:cNvSpPr>
            <a:spLocks noGrp="1" noChangeArrowheads="1"/>
          </p:cNvSpPr>
          <p:nvPr>
            <p:ph type="body" idx="1"/>
          </p:nvPr>
        </p:nvSpPr>
        <p:spPr/>
        <p:txBody>
          <a:bodyPr/>
          <a:lstStyle/>
          <a:p>
            <a:pPr lvl="0"/>
            <a:r>
              <a:rPr lang="en-US" dirty="0" smtClean="0"/>
              <a:t>If your team will be using Google Earth (GE) to compare where the interesting features in the park are, you might want to become familiar with your data on GE now.  These two images were made with GE.  The left-hand one shows all of the park, with an overlay of the National Park Service map, the caldera in gold, and turquoise outlined areas of high-tech satellite-based topography (</a:t>
            </a:r>
            <a:r>
              <a:rPr lang="en-US" dirty="0" err="1" smtClean="0"/>
              <a:t>LiDAR</a:t>
            </a:r>
            <a:r>
              <a:rPr lang="en-US" dirty="0" smtClean="0"/>
              <a:t>).</a:t>
            </a:r>
          </a:p>
          <a:p>
            <a:pPr lvl="1"/>
            <a:endParaRPr lang="en-US" dirty="0" smtClean="0"/>
          </a:p>
          <a:p>
            <a:pPr lvl="0"/>
            <a:r>
              <a:rPr lang="en-US" dirty="0" smtClean="0"/>
              <a:t>The right-hand image is zoomed in closer.  You can see where it</a:t>
            </a:r>
            <a:r>
              <a:rPr lang="ja-JP" altLang="en-US" dirty="0" smtClean="0"/>
              <a:t>’</a:t>
            </a:r>
            <a:r>
              <a:rPr lang="en-US" altLang="ja-JP" dirty="0" smtClean="0"/>
              <a:t>s from by the northwest-southeast trending </a:t>
            </a:r>
            <a:r>
              <a:rPr lang="en-US" altLang="ja-JP" dirty="0" err="1" smtClean="0"/>
              <a:t>LiDAR</a:t>
            </a:r>
            <a:r>
              <a:rPr lang="en-US" altLang="ja-JP" dirty="0" smtClean="0"/>
              <a:t> region.  This image does not have the official park map showing.  It just has the base map, the caldera, </a:t>
            </a:r>
            <a:r>
              <a:rPr lang="en-US" altLang="ja-JP" dirty="0" err="1" smtClean="0"/>
              <a:t>LiDAR</a:t>
            </a:r>
            <a:r>
              <a:rPr lang="en-US" altLang="ja-JP" dirty="0" smtClean="0"/>
              <a:t>, and hot areas in orange shades.  The heat was measured from NASA</a:t>
            </a:r>
            <a:r>
              <a:rPr lang="ja-JP" altLang="en-US" dirty="0" smtClean="0"/>
              <a:t>’</a:t>
            </a:r>
            <a:r>
              <a:rPr lang="en-US" altLang="ja-JP" dirty="0" smtClean="0"/>
              <a:t>s Landsat satellites from 1985 to 2007.  With GE, you can see the changes over time.  You</a:t>
            </a:r>
            <a:r>
              <a:rPr lang="ja-JP" altLang="en-US" dirty="0" smtClean="0"/>
              <a:t>’</a:t>
            </a:r>
            <a:r>
              <a:rPr lang="en-US" altLang="ja-JP" dirty="0" err="1" smtClean="0"/>
              <a:t>ll</a:t>
            </a:r>
            <a:r>
              <a:rPr lang="en-US" altLang="ja-JP" dirty="0" smtClean="0"/>
              <a:t> be able to add layers and remove them easily in GE.</a:t>
            </a:r>
          </a:p>
          <a:p>
            <a:pPr lvl="1"/>
            <a:endParaRPr lang="en-US" dirty="0" smtClean="0"/>
          </a:p>
          <a:p>
            <a:pPr lvl="0"/>
            <a:r>
              <a:rPr lang="en-US" sz="1100" dirty="0" smtClean="0"/>
              <a:t>There is a separate set of instructions which guide you through using Google Earth.  Also, we have prepared some files that are ready for you to open in GE.  (You can also make your own files from a spreadsheet by following our instructions.)  The next slide has links to these files</a:t>
            </a:r>
            <a:r>
              <a:rPr lang="en-US" sz="1100" dirty="0"/>
              <a:t>.</a:t>
            </a:r>
            <a:endParaRPr lang="en-US" sz="1100" dirty="0" smtClean="0"/>
          </a:p>
        </p:txBody>
      </p:sp>
      <p:sp>
        <p:nvSpPr>
          <p:cNvPr id="4" name="Slide Image Placeholder 3"/>
          <p:cNvSpPr>
            <a:spLocks noGrp="1" noRot="1" noChangeAspect="1"/>
          </p:cNvSpPr>
          <p:nvPr>
            <p:ph type="sldImg"/>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2A315FC-0EA1-3C49-AA4E-D1FB7D6565B5}" type="slidenum">
              <a:rPr lang="en-US" smtClean="0"/>
              <a:pPr/>
              <a:t>12</a:t>
            </a:fld>
            <a:endParaRPr lang="en-US" dirty="0"/>
          </a:p>
        </p:txBody>
      </p:sp>
      <p:sp>
        <p:nvSpPr>
          <p:cNvPr id="37891" name="Rectangle 3"/>
          <p:cNvSpPr>
            <a:spLocks noGrp="1" noChangeArrowheads="1"/>
          </p:cNvSpPr>
          <p:nvPr>
            <p:ph type="body" idx="1"/>
          </p:nvPr>
        </p:nvSpPr>
        <p:spPr/>
        <p:txBody>
          <a:bodyPr/>
          <a:lstStyle/>
          <a:p>
            <a:pPr lvl="0"/>
            <a:r>
              <a:rPr lang="en-US" dirty="0" smtClean="0"/>
              <a:t>Both images were clipped from the a Google Earth map with earthquakes as dots.  One of your teammates will be able to supply this data.</a:t>
            </a:r>
          </a:p>
          <a:p>
            <a:pPr lvl="1"/>
            <a:endParaRPr lang="en-US" dirty="0"/>
          </a:p>
        </p:txBody>
      </p:sp>
      <p:sp>
        <p:nvSpPr>
          <p:cNvPr id="4" name="Slide Image Placeholder 3"/>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2A315FC-0EA1-3C49-AA4E-D1FB7D6565B5}" type="slidenum">
              <a:rPr lang="en-US" smtClean="0"/>
              <a:pPr/>
              <a:t>13</a:t>
            </a:fld>
            <a:endParaRPr lang="en-US" dirty="0"/>
          </a:p>
        </p:txBody>
      </p:sp>
      <p:sp>
        <p:nvSpPr>
          <p:cNvPr id="37891" name="Rectangle 3"/>
          <p:cNvSpPr>
            <a:spLocks noGrp="1" noChangeArrowheads="1"/>
          </p:cNvSpPr>
          <p:nvPr>
            <p:ph type="body" idx="1"/>
          </p:nvPr>
        </p:nvSpPr>
        <p:spPr/>
        <p:txBody>
          <a:bodyPr/>
          <a:lstStyle/>
          <a:p>
            <a:pPr lvl="0"/>
            <a:r>
              <a:rPr lang="en-US" smtClean="0"/>
              <a:t>Both images were clipped from the a GE map with earthquakes as dots.  One of your teammates will be able to supply this data.</a:t>
            </a:r>
          </a:p>
          <a:p>
            <a:pPr lvl="1"/>
            <a:endParaRPr lang="en-US" dirty="0"/>
          </a:p>
        </p:txBody>
      </p:sp>
      <p:sp>
        <p:nvSpPr>
          <p:cNvPr id="4" name="Slide Image Placeholder 3"/>
          <p:cNvSpPr>
            <a:spLocks noGrp="1" noRot="1" noChangeAspect="1"/>
          </p:cNvSpPr>
          <p:nvPr>
            <p:ph type="sldImg"/>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otes Placeholder 2"/>
          <p:cNvSpPr>
            <a:spLocks noGrp="1"/>
          </p:cNvSpPr>
          <p:nvPr>
            <p:ph type="body" idx="1"/>
          </p:nvPr>
        </p:nvSpPr>
        <p:spPr/>
        <p:txBody>
          <a:bodyPr/>
          <a:lstStyle/>
          <a:p>
            <a:r>
              <a:rPr lang="en-US" smtClean="0"/>
              <a:t>All three sites retrieved 6 November 2014.</a:t>
            </a:r>
            <a:endParaRPr lang="en-US" dirty="0"/>
          </a:p>
        </p:txBody>
      </p:sp>
      <p:sp>
        <p:nvSpPr>
          <p:cNvPr id="39939"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AF32DF7-3C3B-7043-89CA-9642DDE3C7C7}" type="slidenum">
              <a:rPr lang="en-US" smtClean="0"/>
              <a:pPr/>
              <a:t>14</a:t>
            </a:fld>
            <a:endParaRPr lang="en-US" dirty="0"/>
          </a:p>
        </p:txBody>
      </p:sp>
      <p:sp>
        <p:nvSpPr>
          <p:cNvPr id="4" name="Slide Image Placeholder 3"/>
          <p:cNvSpPr>
            <a:spLocks noGrp="1" noRot="1" noChangeAspect="1"/>
          </p:cNvSpPr>
          <p:nvPr>
            <p:ph type="sldImg"/>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otes Placeholder 2"/>
          <p:cNvSpPr>
            <a:spLocks noGrp="1"/>
          </p:cNvSpPr>
          <p:nvPr>
            <p:ph type="body" idx="1"/>
          </p:nvPr>
        </p:nvSpPr>
        <p:spPr/>
        <p:txBody>
          <a:bodyPr/>
          <a:lstStyle/>
          <a:p>
            <a:r>
              <a:rPr lang="en-US" smtClean="0"/>
              <a:t>All retrieved 6 November 2014.</a:t>
            </a:r>
            <a:endParaRPr lang="en-US" dirty="0"/>
          </a:p>
        </p:txBody>
      </p:sp>
      <p:sp>
        <p:nvSpPr>
          <p:cNvPr id="41987"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43BD0F-D96A-DE49-BA04-CBAE3E742E31}" type="slidenum">
              <a:rPr lang="en-US" smtClean="0"/>
              <a:pPr/>
              <a:t>15</a:t>
            </a:fld>
            <a:endParaRPr lang="en-US" dirty="0"/>
          </a:p>
        </p:txBody>
      </p:sp>
      <p:sp>
        <p:nvSpPr>
          <p:cNvPr id="4" name="Slide Image Placeholder 3"/>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D301E63-5EED-AD42-8F49-F557E00F0901}" type="slidenum">
              <a:rPr lang="en-US" smtClean="0"/>
              <a:pPr/>
              <a:t>2</a:t>
            </a:fld>
            <a:endParaRPr lang="en-US" dirty="0"/>
          </a:p>
        </p:txBody>
      </p:sp>
      <p:sp>
        <p:nvSpPr>
          <p:cNvPr id="17412" name="Rectangle 3"/>
          <p:cNvSpPr>
            <a:spLocks noGrp="1" noChangeArrowheads="1"/>
          </p:cNvSpPr>
          <p:nvPr>
            <p:ph type="body" idx="1"/>
          </p:nvPr>
        </p:nvSpPr>
        <p:spPr/>
        <p:txBody>
          <a:bodyPr/>
          <a:lstStyle/>
          <a:p>
            <a:pPr lvl="0"/>
            <a:r>
              <a:rPr lang="en-US" dirty="0" smtClean="0"/>
              <a:t>Yellowstone lies partially in three states -- Montana, Idaho and Wyoming.</a:t>
            </a:r>
          </a:p>
          <a:p>
            <a:pPr lvl="2"/>
            <a:endParaRPr lang="en-US" dirty="0" smtClean="0"/>
          </a:p>
          <a:p>
            <a:pPr lvl="0"/>
            <a:r>
              <a:rPr lang="en-US" dirty="0" smtClean="0"/>
              <a:t>Much of Yellowstone is a large crater (a “caldera”) that is surrounded by cliffs.  The cliffs are topped by lava flows.  This picture was taken from the top of a lava flow.  The green bluffs below the mountains are the rim of the caldera.  In the foreground are two lava flows.</a:t>
            </a:r>
          </a:p>
          <a:p>
            <a:endParaRPr lang="en-US" dirty="0" smtClean="0"/>
          </a:p>
          <a:p>
            <a:pPr lvl="0"/>
            <a:r>
              <a:rPr lang="en-US" dirty="0" smtClean="0"/>
              <a:t>Photo by Bob Smith, University of Utah.  Accessed from National Science Foundation:  Discovery.  “Yellowstone Rising.”  http://</a:t>
            </a:r>
            <a:r>
              <a:rPr lang="en-US" dirty="0" err="1" smtClean="0"/>
              <a:t>www.nsf.gov</a:t>
            </a:r>
            <a:r>
              <a:rPr lang="en-US" dirty="0" smtClean="0"/>
              <a:t>/discoveries/</a:t>
            </a:r>
            <a:r>
              <a:rPr lang="en-US" dirty="0" err="1" smtClean="0"/>
              <a:t>disc_images.jsp?cntn_id</a:t>
            </a:r>
            <a:r>
              <a:rPr lang="en-US" dirty="0" smtClean="0"/>
              <a:t>=110651&amp;org=NSF  Retrieved 27 December 2011.</a:t>
            </a:r>
          </a:p>
          <a:p>
            <a:endParaRPr lang="en-US" dirty="0" smtClean="0"/>
          </a:p>
          <a:p>
            <a:pPr lvl="0"/>
            <a:r>
              <a:rPr lang="en-US" dirty="0" smtClean="0"/>
              <a:t>Map from National Park Service:  “Yellowstone Location Map.”  http://</a:t>
            </a:r>
            <a:r>
              <a:rPr lang="en-US" dirty="0" err="1" smtClean="0"/>
              <a:t>www.nps.gov</a:t>
            </a:r>
            <a:r>
              <a:rPr lang="en-US" dirty="0" smtClean="0"/>
              <a:t>/features/yell/</a:t>
            </a:r>
            <a:r>
              <a:rPr lang="en-US" dirty="0" err="1" smtClean="0"/>
              <a:t>interactivemap</a:t>
            </a:r>
            <a:r>
              <a:rPr lang="en-US" dirty="0" smtClean="0"/>
              <a:t>/</a:t>
            </a:r>
            <a:r>
              <a:rPr lang="en-US" dirty="0" err="1" smtClean="0"/>
              <a:t>yelllocationmap.htm</a:t>
            </a:r>
            <a:r>
              <a:rPr lang="en-US" dirty="0" smtClean="0"/>
              <a:t>  Retrieved 27 December 2011.</a:t>
            </a:r>
            <a:endParaRPr lang="en-US" dirty="0"/>
          </a:p>
        </p:txBody>
      </p:sp>
      <p:sp>
        <p:nvSpPr>
          <p:cNvPr id="7" name="Slide Image Placeholder 6"/>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otes Placeholder 2"/>
          <p:cNvSpPr>
            <a:spLocks noGrp="1"/>
          </p:cNvSpPr>
          <p:nvPr>
            <p:ph type="body" idx="1"/>
          </p:nvPr>
        </p:nvSpPr>
        <p:spPr/>
        <p:txBody>
          <a:bodyPr/>
          <a:lstStyle/>
          <a:p>
            <a:pPr lvl="0"/>
            <a:r>
              <a:rPr lang="en-US" dirty="0" smtClean="0"/>
              <a:t>This image shows that the region is mountainous, but there is more subdued topography within most of the national park.  The Yellowstone caldera, 640,000 years old, appears as a red-orange line.  Where the line is thinner, geologists can only infer the caldera boundary.  Volcanic material has filled the caldera and smoothed out the topography.  Two later episodes of volcanism pushed up domes within the caldera:  the Mallard Lake Dome and Sour Creek Dome.</a:t>
            </a:r>
          </a:p>
          <a:p>
            <a:pPr lvl="1"/>
            <a:endParaRPr lang="en-US" dirty="0" smtClean="0"/>
          </a:p>
          <a:p>
            <a:pPr lvl="0"/>
            <a:r>
              <a:rPr lang="en-US" dirty="0" smtClean="0"/>
              <a:t>The squiggly white lines are paved roads.</a:t>
            </a:r>
          </a:p>
          <a:p>
            <a:pPr lvl="1"/>
            <a:endParaRPr lang="en-US" dirty="0" smtClean="0"/>
          </a:p>
          <a:p>
            <a:pPr lvl="0"/>
            <a:r>
              <a:rPr lang="en-US" dirty="0" smtClean="0"/>
              <a:t>If you are doing this assignment with a paper map and transparent overlays instead of Google Earth, this map or the one on the next slide could serve as your base map. Your team of three experts will need to decide which map you will use.  If you are using paper maps, you have a copy of the two maps in your instructions.</a:t>
            </a:r>
          </a:p>
          <a:p>
            <a:pPr lvl="1"/>
            <a:endParaRPr lang="en-US" sz="1000" dirty="0" smtClean="0"/>
          </a:p>
          <a:p>
            <a:pPr lvl="0"/>
            <a:r>
              <a:rPr lang="en-US" sz="1000" dirty="0" smtClean="0"/>
              <a:t>Image from USGS Fact Sheet 100-03. 2004.  </a:t>
            </a:r>
            <a:r>
              <a:rPr lang="ja-JP" altLang="en-US" sz="1000" dirty="0" smtClean="0"/>
              <a:t>“</a:t>
            </a:r>
            <a:r>
              <a:rPr lang="en-US" altLang="ja-JP" sz="1000" dirty="0" smtClean="0"/>
              <a:t>Tracking Changes in Yellowstone‘s Restless Volcanic System.</a:t>
            </a:r>
            <a:r>
              <a:rPr lang="ja-JP" altLang="en-US" sz="1000" dirty="0" smtClean="0"/>
              <a:t>”</a:t>
            </a:r>
            <a:r>
              <a:rPr lang="en-US" altLang="ja-JP" sz="1000" dirty="0" smtClean="0"/>
              <a:t> http://</a:t>
            </a:r>
            <a:r>
              <a:rPr lang="en-US" altLang="ja-JP" sz="1000" dirty="0" err="1" smtClean="0"/>
              <a:t>pubs.usgs.gov</a:t>
            </a:r>
            <a:r>
              <a:rPr lang="en-US" altLang="ja-JP" sz="1000" dirty="0" smtClean="0"/>
              <a:t>/</a:t>
            </a:r>
            <a:r>
              <a:rPr lang="en-US" altLang="ja-JP" sz="1000" dirty="0" err="1" smtClean="0"/>
              <a:t>fs</a:t>
            </a:r>
            <a:r>
              <a:rPr lang="en-US" altLang="ja-JP" sz="1000" dirty="0" smtClean="0"/>
              <a:t>/fs100-03/index.html#yellowstone_fig2  Retrieved 27 December 2011.</a:t>
            </a:r>
          </a:p>
        </p:txBody>
      </p:sp>
      <p:sp>
        <p:nvSpPr>
          <p:cNvPr id="19459"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A6CD42-6495-2C4A-AC65-393C66512174}" type="slidenum">
              <a:rPr lang="en-US" smtClean="0"/>
              <a:pPr/>
              <a:t>3</a:t>
            </a:fld>
            <a:endParaRPr lang="en-US" dirty="0"/>
          </a:p>
        </p:txBody>
      </p:sp>
      <p:sp>
        <p:nvSpPr>
          <p:cNvPr id="4" name="Slide Image Placeholder 3"/>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Notes Placeholder 2"/>
          <p:cNvSpPr>
            <a:spLocks noGrp="1"/>
          </p:cNvSpPr>
          <p:nvPr>
            <p:ph type="body" idx="1"/>
          </p:nvPr>
        </p:nvSpPr>
        <p:spPr/>
        <p:txBody>
          <a:bodyPr/>
          <a:lstStyle/>
          <a:p>
            <a:pPr lvl="0"/>
            <a:r>
              <a:rPr lang="en-US" dirty="0" smtClean="0"/>
              <a:t>This map of Yellowstone shows roads as red lines and the location of the most recent caldera as a gold line.  The park is the green area.  </a:t>
            </a:r>
          </a:p>
          <a:p>
            <a:pPr lvl="1"/>
            <a:endParaRPr lang="en-US" dirty="0" smtClean="0"/>
          </a:p>
          <a:p>
            <a:pPr lvl="0"/>
            <a:r>
              <a:rPr lang="en-US" dirty="0" smtClean="0"/>
              <a:t>Red dots are links to photos and information about the park from the Yellowstone – Teton Epicenter’s  “Location Map.”   </a:t>
            </a:r>
          </a:p>
          <a:p>
            <a:pPr lvl="0"/>
            <a:r>
              <a:rPr lang="en-US" dirty="0" smtClean="0"/>
              <a:t>By clicking anywhere on the slide, you will open the webpage with live links on the red dots. http://</a:t>
            </a:r>
            <a:r>
              <a:rPr lang="en-US" dirty="0" err="1" smtClean="0"/>
              <a:t>www.yellowstonegis.utah.edu</a:t>
            </a:r>
            <a:r>
              <a:rPr lang="en-US" dirty="0" smtClean="0"/>
              <a:t>/maps/</a:t>
            </a:r>
            <a:r>
              <a:rPr lang="en-US" dirty="0" err="1" smtClean="0"/>
              <a:t>index.html</a:t>
            </a:r>
            <a:r>
              <a:rPr lang="en-US" dirty="0" smtClean="0"/>
              <a:t>.  (Search for “</a:t>
            </a:r>
            <a:r>
              <a:rPr lang="en-US" dirty="0" err="1" smtClean="0"/>
              <a:t>yellowstone</a:t>
            </a:r>
            <a:r>
              <a:rPr lang="en-US" dirty="0" smtClean="0"/>
              <a:t> </a:t>
            </a:r>
            <a:r>
              <a:rPr lang="en-US" dirty="0" err="1" smtClean="0"/>
              <a:t>gis</a:t>
            </a:r>
            <a:r>
              <a:rPr lang="en-US" dirty="0" smtClean="0"/>
              <a:t> epicenter” and choose the maps link.</a:t>
            </a:r>
          </a:p>
          <a:p>
            <a:endParaRPr lang="en-US" dirty="0" smtClean="0"/>
          </a:p>
          <a:p>
            <a:pPr lvl="0"/>
            <a:r>
              <a:rPr lang="en-US" dirty="0" smtClean="0"/>
              <a:t>Image from Yellowstone – Teton Epicenter:  “Location Map.”  http://</a:t>
            </a:r>
            <a:r>
              <a:rPr lang="en-US" dirty="0" err="1" smtClean="0"/>
              <a:t>www.yellowstonegis.utah.edu</a:t>
            </a:r>
            <a:r>
              <a:rPr lang="en-US" dirty="0" smtClean="0"/>
              <a:t>/maps/</a:t>
            </a:r>
            <a:r>
              <a:rPr lang="en-US" dirty="0" err="1" smtClean="0"/>
              <a:t>index.html</a:t>
            </a:r>
            <a:r>
              <a:rPr lang="en-US" dirty="0" smtClean="0"/>
              <a:t>  Retrieved 28 December 2011.  </a:t>
            </a:r>
          </a:p>
        </p:txBody>
      </p:sp>
      <p:sp>
        <p:nvSpPr>
          <p:cNvPr id="2"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0E428E8-BDA9-224D-8AF8-9C314C2B5286}" type="slidenum">
              <a:rPr lang="en-US" smtClean="0"/>
              <a:pPr/>
              <a:t>4</a:t>
            </a:fld>
            <a:endParaRPr lang="en-US" dirty="0"/>
          </a:p>
        </p:txBody>
      </p:sp>
      <p:sp>
        <p:nvSpPr>
          <p:cNvPr id="5" name="Slide Image Placeholder 4"/>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Notes Placeholder 2"/>
          <p:cNvSpPr>
            <a:spLocks noGrp="1"/>
          </p:cNvSpPr>
          <p:nvPr>
            <p:ph type="body" idx="1"/>
          </p:nvPr>
        </p:nvSpPr>
        <p:spPr/>
        <p:txBody>
          <a:bodyPr/>
          <a:lstStyle/>
          <a:p>
            <a:pPr lvl="0"/>
            <a:r>
              <a:rPr lang="en-US" dirty="0" smtClean="0"/>
              <a:t>This general map shows where some of the geological and cultural or tourist attractions are.  These are where many visitors stop to look at sights, buy supplies, or stay the night. The next map shows more detail.</a:t>
            </a:r>
          </a:p>
          <a:p>
            <a:pPr lvl="1"/>
            <a:endParaRPr lang="en-US" dirty="0" smtClean="0"/>
          </a:p>
          <a:p>
            <a:pPr lvl="0"/>
            <a:r>
              <a:rPr lang="en-US" dirty="0" smtClean="0"/>
              <a:t>Map from USGS Cascade Volcano Observatory.  http://</a:t>
            </a:r>
            <a:r>
              <a:rPr lang="en-US" dirty="0" err="1" smtClean="0"/>
              <a:t>vulcan.wr.usgs.gov</a:t>
            </a:r>
            <a:r>
              <a:rPr lang="en-US" dirty="0" smtClean="0"/>
              <a:t>/</a:t>
            </a:r>
            <a:r>
              <a:rPr lang="en-US" dirty="0" err="1" smtClean="0"/>
              <a:t>Imgs</a:t>
            </a:r>
            <a:r>
              <a:rPr lang="en-US" dirty="0" smtClean="0"/>
              <a:t>/Gif/Yellowstone/Maps/</a:t>
            </a:r>
            <a:r>
              <a:rPr lang="en-US" dirty="0" err="1" smtClean="0"/>
              <a:t>map_yellowstone.gif</a:t>
            </a:r>
            <a:r>
              <a:rPr lang="en-US" dirty="0" smtClean="0"/>
              <a:t>  Retrieved 28 December 2011.</a:t>
            </a:r>
          </a:p>
        </p:txBody>
      </p:sp>
      <p:sp>
        <p:nvSpPr>
          <p:cNvPr id="2"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D77930-D10A-CE41-A76C-E61164257B5F}" type="slidenum">
              <a:rPr lang="en-US" smtClean="0"/>
              <a:pPr/>
              <a:t>5</a:t>
            </a:fld>
            <a:endParaRPr lang="en-US" dirty="0"/>
          </a:p>
        </p:txBody>
      </p:sp>
      <p:sp>
        <p:nvSpPr>
          <p:cNvPr id="5" name="Slide Image Placeholder 4"/>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otes Placeholder 2"/>
          <p:cNvSpPr>
            <a:spLocks noGrp="1"/>
          </p:cNvSpPr>
          <p:nvPr>
            <p:ph type="body" idx="1"/>
          </p:nvPr>
        </p:nvSpPr>
        <p:spPr/>
        <p:txBody>
          <a:bodyPr/>
          <a:lstStyle/>
          <a:p>
            <a:pPr lvl="0"/>
            <a:r>
              <a:rPr lang="en-US" dirty="0" smtClean="0"/>
              <a:t>This map shows details that you might want to refer to when learning your part of the geology.  It is part of the map/brochure that the National Park Service gives visitors as they enter the park.  You can view this map better by clicking anywhere on the map and then being patient….there’s a lot of data to open.   http://</a:t>
            </a:r>
            <a:r>
              <a:rPr lang="en-US" dirty="0" err="1" smtClean="0"/>
              <a:t>www.nps.gov</a:t>
            </a:r>
            <a:r>
              <a:rPr lang="en-US" dirty="0" smtClean="0"/>
              <a:t>/</a:t>
            </a:r>
            <a:r>
              <a:rPr lang="en-US" dirty="0" err="1" smtClean="0"/>
              <a:t>hfc</a:t>
            </a:r>
            <a:r>
              <a:rPr lang="en-US" dirty="0" smtClean="0"/>
              <a:t>/</a:t>
            </a:r>
            <a:r>
              <a:rPr lang="en-US" dirty="0" err="1" smtClean="0"/>
              <a:t>carto</a:t>
            </a:r>
            <a:r>
              <a:rPr lang="en-US" dirty="0" smtClean="0"/>
              <a:t>/PDF/YELLmap1.pdf    (Search for “</a:t>
            </a:r>
            <a:r>
              <a:rPr lang="en-US" altLang="ja-JP" dirty="0" smtClean="0"/>
              <a:t>Yellowstone detail yellmap1.”)</a:t>
            </a:r>
          </a:p>
          <a:p>
            <a:pPr lvl="1"/>
            <a:endParaRPr lang="en-US" dirty="0" smtClean="0"/>
          </a:p>
          <a:p>
            <a:pPr lvl="0"/>
            <a:r>
              <a:rPr lang="en-US" dirty="0" smtClean="0"/>
              <a:t>The base map that you will draw on is a simplified version of this map.</a:t>
            </a:r>
          </a:p>
          <a:p>
            <a:pPr lvl="2"/>
            <a:endParaRPr lang="en-US" dirty="0" smtClean="0"/>
          </a:p>
          <a:p>
            <a:pPr lvl="0"/>
            <a:r>
              <a:rPr lang="en-US" dirty="0" smtClean="0"/>
              <a:t>Image from National Park Service: Park Map Viewer.  http://</a:t>
            </a:r>
            <a:r>
              <a:rPr lang="en-US" dirty="0" err="1" smtClean="0"/>
              <a:t>www.nps.gov</a:t>
            </a:r>
            <a:r>
              <a:rPr lang="en-US" dirty="0" smtClean="0"/>
              <a:t>/</a:t>
            </a:r>
            <a:r>
              <a:rPr lang="en-US" dirty="0" err="1" smtClean="0"/>
              <a:t>pwr</a:t>
            </a:r>
            <a:r>
              <a:rPr lang="en-US" dirty="0" smtClean="0"/>
              <a:t>/</a:t>
            </a:r>
            <a:r>
              <a:rPr lang="en-US" dirty="0" err="1" smtClean="0"/>
              <a:t>customcf</a:t>
            </a:r>
            <a:r>
              <a:rPr lang="en-US" dirty="0" smtClean="0"/>
              <a:t>/apps/maps/</a:t>
            </a:r>
            <a:r>
              <a:rPr lang="en-US" dirty="0" err="1" smtClean="0"/>
              <a:t>showmap.cfm?alphacode</a:t>
            </a:r>
            <a:r>
              <a:rPr lang="en-US" dirty="0" smtClean="0"/>
              <a:t>=</a:t>
            </a:r>
            <a:r>
              <a:rPr lang="en-US" dirty="0" err="1" smtClean="0"/>
              <a:t>yell&amp;parkname</a:t>
            </a:r>
            <a:r>
              <a:rPr lang="en-US" dirty="0" smtClean="0"/>
              <a:t>=yellowstone%20national%20park  Retrieved 28 December 2011.</a:t>
            </a:r>
          </a:p>
          <a:p>
            <a:pPr lvl="1"/>
            <a:endParaRPr lang="en-US" dirty="0" smtClean="0"/>
          </a:p>
          <a:p>
            <a:pPr lvl="1"/>
            <a:endParaRPr lang="en-US" dirty="0"/>
          </a:p>
        </p:txBody>
      </p:sp>
      <p:sp>
        <p:nvSpPr>
          <p:cNvPr id="25603"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D2B9CA1-2793-B946-95EF-25D687B1733C}" type="slidenum">
              <a:rPr lang="en-US" smtClean="0"/>
              <a:pPr/>
              <a:t>6</a:t>
            </a:fld>
            <a:endParaRPr lang="en-US" dirty="0"/>
          </a:p>
        </p:txBody>
      </p:sp>
      <p:sp>
        <p:nvSpPr>
          <p:cNvPr id="4" name="Slide Image Placeholder 3"/>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06248DF-F9D8-3B4F-95FC-407E244CC8B0}" type="slidenum">
              <a:rPr lang="en-US" smtClean="0"/>
              <a:pPr/>
              <a:t>7</a:t>
            </a:fld>
            <a:endParaRPr lang="en-US" dirty="0"/>
          </a:p>
        </p:txBody>
      </p:sp>
      <p:sp>
        <p:nvSpPr>
          <p:cNvPr id="27651" name="Rectangle 3"/>
          <p:cNvSpPr>
            <a:spLocks noGrp="1" noChangeArrowheads="1"/>
          </p:cNvSpPr>
          <p:nvPr>
            <p:ph type="body" idx="1"/>
          </p:nvPr>
        </p:nvSpPr>
        <p:spPr>
          <a:xfrm>
            <a:off x="6321954" y="215900"/>
            <a:ext cx="2716214" cy="6375400"/>
          </a:xfrm>
        </p:spPr>
        <p:txBody>
          <a:bodyPr/>
          <a:lstStyle/>
          <a:p>
            <a:r>
              <a:rPr lang="en-US" sz="1100" dirty="0" smtClean="0"/>
              <a:t>Yellowstone is one of the largest and most active calderas in the world.  Eruptions in Yellowstone started about 2.3 million years ago.  But, they follow a string of eruptions in the region that has left a path of calderas.  Click on this slide and then on </a:t>
            </a:r>
            <a:r>
              <a:rPr lang="ja-JP" altLang="en-US" sz="1100" dirty="0" smtClean="0"/>
              <a:t>“</a:t>
            </a:r>
            <a:r>
              <a:rPr lang="en-US" altLang="ja-JP" sz="1100" dirty="0" smtClean="0"/>
              <a:t>Interactive: A Hotspot Trail</a:t>
            </a:r>
            <a:r>
              <a:rPr lang="ja-JP" altLang="en-US" sz="1100" dirty="0" smtClean="0"/>
              <a:t>”</a:t>
            </a:r>
            <a:r>
              <a:rPr lang="en-US" altLang="ja-JP" sz="1100" dirty="0" smtClean="0"/>
              <a:t> on the webpage to explore an animation of volcanism moving across the region over time.  The center of volcanism has moved because the North American plate is moving over a </a:t>
            </a:r>
            <a:r>
              <a:rPr lang="ja-JP" altLang="en-US" sz="1100" dirty="0" smtClean="0"/>
              <a:t>“</a:t>
            </a:r>
            <a:r>
              <a:rPr lang="en-US" altLang="ja-JP" sz="1100" dirty="0" smtClean="0"/>
              <a:t>hotspot</a:t>
            </a:r>
            <a:r>
              <a:rPr lang="ja-JP" altLang="en-US" sz="1100" dirty="0" smtClean="0"/>
              <a:t>”</a:t>
            </a:r>
            <a:r>
              <a:rPr lang="en-US" altLang="ja-JP" sz="1100" dirty="0" smtClean="0"/>
              <a:t> in the mantle that produces magma by melting rocks in the crust.  “</a:t>
            </a:r>
            <a:r>
              <a:rPr lang="en-US" altLang="ja-JP" sz="1100" dirty="0" err="1" smtClean="0"/>
              <a:t>Mya</a:t>
            </a:r>
            <a:r>
              <a:rPr lang="en-US" altLang="ja-JP" sz="1100" dirty="0" smtClean="0"/>
              <a:t>” stand for “million years ago.”  That is when the hotspot was active there.  For instance, the </a:t>
            </a:r>
            <a:r>
              <a:rPr lang="en-US" altLang="ja-JP" sz="1100" dirty="0" err="1" smtClean="0"/>
              <a:t>McDermitt</a:t>
            </a:r>
            <a:r>
              <a:rPr lang="en-US" altLang="ja-JP" sz="1100" dirty="0" smtClean="0"/>
              <a:t> Volcanic Field had volcanoes erupting 16.1 million years ago.</a:t>
            </a:r>
          </a:p>
          <a:p>
            <a:pPr lvl="2"/>
            <a:endParaRPr lang="en-US" sz="1100" dirty="0" smtClean="0"/>
          </a:p>
          <a:p>
            <a:r>
              <a:rPr lang="en-US" sz="1100" dirty="0" smtClean="0"/>
              <a:t>Between the caldera-forming events (three in Yellowstone), other lava eruptions and hydrothermal eruptions occurred.  The topography of the older craters is quite flat because of millions of years of erosion and burial by other volcanic events such as the Snake River Plain flood basalts.</a:t>
            </a:r>
          </a:p>
          <a:p>
            <a:pPr lvl="2"/>
            <a:endParaRPr lang="en-US" sz="1000" dirty="0" smtClean="0"/>
          </a:p>
          <a:p>
            <a:r>
              <a:rPr lang="en-US" sz="1000" dirty="0" smtClean="0"/>
              <a:t>http://</a:t>
            </a:r>
            <a:r>
              <a:rPr lang="en-US" sz="1000" dirty="0" err="1" smtClean="0"/>
              <a:t>www.amnh.org</a:t>
            </a:r>
            <a:r>
              <a:rPr lang="en-US" sz="1000" dirty="0" smtClean="0"/>
              <a:t>/explore/science-bulletins/earth/documentaries/</a:t>
            </a:r>
            <a:r>
              <a:rPr lang="en-US" sz="1000" dirty="0" err="1" smtClean="0"/>
              <a:t>yellowstone</a:t>
            </a:r>
            <a:r>
              <a:rPr lang="en-US" sz="1000" dirty="0" smtClean="0"/>
              <a:t>-monitoring-the-fire-below/interactive-a-hotspot-trail  (Search for “</a:t>
            </a:r>
            <a:r>
              <a:rPr lang="en-US" sz="1000" dirty="0" err="1" smtClean="0"/>
              <a:t>amnh</a:t>
            </a:r>
            <a:r>
              <a:rPr lang="en-US" sz="1000" dirty="0" smtClean="0"/>
              <a:t> hotspot trail.”)</a:t>
            </a:r>
          </a:p>
          <a:p>
            <a:r>
              <a:rPr lang="en-US" sz="1000" dirty="0" smtClean="0"/>
              <a:t>Image from Yellowstone’s Photo Collection.   “Yellowstone Hot Spot Track.”  http://</a:t>
            </a:r>
            <a:r>
              <a:rPr lang="en-US" sz="1000" dirty="0" err="1" smtClean="0"/>
              <a:t>www.nps.gov</a:t>
            </a:r>
            <a:r>
              <a:rPr lang="en-US" sz="1000" dirty="0" smtClean="0"/>
              <a:t>/features/yell/</a:t>
            </a:r>
            <a:r>
              <a:rPr lang="en-US" sz="1000" dirty="0" err="1" smtClean="0"/>
              <a:t>slidefile</a:t>
            </a:r>
            <a:r>
              <a:rPr lang="en-US" sz="1000" dirty="0" smtClean="0"/>
              <a:t>/graphics/diagrams/Images/15899.jpg   </a:t>
            </a:r>
            <a:r>
              <a:rPr lang="en-US" altLang="ja-JP" sz="1000" dirty="0" smtClean="0"/>
              <a:t>Retrieved 12 November 2014.</a:t>
            </a:r>
            <a:endParaRPr lang="en-US" sz="1000" dirty="0" smtClean="0"/>
          </a:p>
        </p:txBody>
      </p:sp>
      <p:sp>
        <p:nvSpPr>
          <p:cNvPr id="5" name="Slide Image Placeholder 4"/>
          <p:cNvSpPr>
            <a:spLocks noGrp="1" noRot="1" noChangeAspect="1"/>
          </p:cNvSpPr>
          <p:nvPr>
            <p:ph type="sldImg"/>
          </p:nvPr>
        </p:nvSpPr>
        <p:spPr>
          <a:xfrm>
            <a:off x="0" y="314307"/>
            <a:ext cx="6351588" cy="4765675"/>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C75E9A-637B-3A40-8585-B29FF4742D5A}" type="slidenum">
              <a:rPr lang="en-US" smtClean="0"/>
              <a:pPr/>
              <a:t>8</a:t>
            </a:fld>
            <a:endParaRPr lang="en-US" dirty="0"/>
          </a:p>
        </p:txBody>
      </p:sp>
      <p:sp>
        <p:nvSpPr>
          <p:cNvPr id="29699" name="Rectangle 3"/>
          <p:cNvSpPr>
            <a:spLocks noGrp="1" noChangeArrowheads="1"/>
          </p:cNvSpPr>
          <p:nvPr>
            <p:ph type="body" idx="1"/>
          </p:nvPr>
        </p:nvSpPr>
        <p:spPr>
          <a:xfrm>
            <a:off x="5956300" y="304800"/>
            <a:ext cx="3081867" cy="6362700"/>
          </a:xfrm>
        </p:spPr>
        <p:txBody>
          <a:bodyPr/>
          <a:lstStyle/>
          <a:p>
            <a:pPr lvl="0"/>
            <a:r>
              <a:rPr lang="en-US" dirty="0" smtClean="0"/>
              <a:t>Look for the large yellow and white Y by the big white and black arrow.  That is where the Yellowstone hot spot currently lies deep under the surface.  </a:t>
            </a:r>
          </a:p>
          <a:p>
            <a:pPr lvl="1"/>
            <a:endParaRPr lang="en-US" dirty="0" smtClean="0"/>
          </a:p>
          <a:p>
            <a:pPr lvl="0"/>
            <a:r>
              <a:rPr lang="en-US" dirty="0" smtClean="0"/>
              <a:t>The rest of the map </a:t>
            </a:r>
            <a:r>
              <a:rPr lang="en-US" altLang="ja-JP" dirty="0" smtClean="0"/>
              <a:t>is certainly complicated but it shows the science behind the animation you explored in the previous slide.  The black numbers show the ages of volcanic rocks west of Yellowstone in millions of years.  15.5, for instance stand for rocks that are 15.5 million years old.</a:t>
            </a:r>
          </a:p>
          <a:p>
            <a:pPr lvl="1"/>
            <a:endParaRPr lang="en-US" dirty="0" smtClean="0"/>
          </a:p>
          <a:p>
            <a:pPr lvl="0"/>
            <a:r>
              <a:rPr lang="en-US" dirty="0" smtClean="0"/>
              <a:t>The red dots show where earthquakes were first felt on Earth’s surface (the “epicenters.”)  Look at the legend to see what the other symbols represent.</a:t>
            </a:r>
            <a:endParaRPr lang="en-US" altLang="ja-JP" dirty="0" smtClean="0"/>
          </a:p>
          <a:p>
            <a:pPr lvl="1"/>
            <a:endParaRPr lang="en-US" dirty="0" smtClean="0"/>
          </a:p>
          <a:p>
            <a:pPr lvl="0"/>
            <a:r>
              <a:rPr lang="en-US" dirty="0" smtClean="0"/>
              <a:t>This figure compiles the work of many geologists and is published in a scientific research journal.  It</a:t>
            </a:r>
            <a:r>
              <a:rPr lang="ja-JP" altLang="en-US" dirty="0" smtClean="0"/>
              <a:t>’</a:t>
            </a:r>
            <a:r>
              <a:rPr lang="en-US" altLang="ja-JP" dirty="0" smtClean="0"/>
              <a:t>s this kind of article, and the research that goes into it, that allowed the American Museum of Natural History to build the animation you explored on the previous slide.</a:t>
            </a:r>
            <a:endParaRPr lang="en-US" sz="1000" dirty="0" smtClean="0"/>
          </a:p>
          <a:p>
            <a:pPr lvl="0"/>
            <a:r>
              <a:rPr lang="en-US" sz="1000" dirty="0" smtClean="0"/>
              <a:t>Figure from Smith, R.B.; Jordan, M.; Steinberger, B.; </a:t>
            </a:r>
            <a:r>
              <a:rPr lang="en-US" sz="1000" dirty="0" err="1" smtClean="0"/>
              <a:t>Puskas</a:t>
            </a:r>
            <a:r>
              <a:rPr lang="en-US" sz="1000" dirty="0" smtClean="0"/>
              <a:t>, C.M.; Farrell, J.; Waite, G.P.; </a:t>
            </a:r>
            <a:r>
              <a:rPr lang="en-US" sz="1000" dirty="0" err="1" smtClean="0"/>
              <a:t>Husen</a:t>
            </a:r>
            <a:r>
              <a:rPr lang="en-US" sz="1000" dirty="0" smtClean="0"/>
              <a:t>. S.; Chan, W-L; and O'Connell, R.. 2009. </a:t>
            </a:r>
            <a:r>
              <a:rPr lang="ja-JP" altLang="en-US" sz="1000" dirty="0" smtClean="0"/>
              <a:t>“</a:t>
            </a:r>
            <a:r>
              <a:rPr lang="en-US" altLang="ja-JP" sz="1000" dirty="0" smtClean="0"/>
              <a:t>Geodynamics of the Yellowstone hotspot and mantle plume: Seismic and GPS imaging, kinematics, and mantle ﬂow.</a:t>
            </a:r>
            <a:r>
              <a:rPr lang="ja-JP" altLang="en-US" sz="1000" dirty="0" smtClean="0"/>
              <a:t>”</a:t>
            </a:r>
            <a:r>
              <a:rPr lang="en-US" altLang="ja-JP" sz="1000" dirty="0" smtClean="0"/>
              <a:t> Journal of Volcanology and Geothermal Research. v. 188. </a:t>
            </a:r>
            <a:r>
              <a:rPr lang="en-US" altLang="ja-JP" sz="1000" dirty="0" err="1" smtClean="0"/>
              <a:t>pp</a:t>
            </a:r>
            <a:r>
              <a:rPr lang="en-US" altLang="ja-JP" sz="1000" dirty="0" smtClean="0"/>
              <a:t> 26–56. Retrieved 29 December 2011.</a:t>
            </a:r>
          </a:p>
          <a:p>
            <a:endParaRPr lang="en-US" sz="1000" dirty="0"/>
          </a:p>
        </p:txBody>
      </p:sp>
      <p:sp>
        <p:nvSpPr>
          <p:cNvPr id="4" name="Slide Image Placeholder 3"/>
          <p:cNvSpPr>
            <a:spLocks noGrp="1" noRot="1" noChangeAspect="1"/>
          </p:cNvSpPr>
          <p:nvPr>
            <p:ph type="sldImg"/>
          </p:nvPr>
        </p:nvSpPr>
        <p:spPr>
          <a:xfrm>
            <a:off x="11113" y="371475"/>
            <a:ext cx="5992812" cy="4494213"/>
          </a:xfr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FBB51D7-356C-464D-8FF3-806EF5C40045}" type="slidenum">
              <a:rPr lang="en-US" smtClean="0"/>
              <a:pPr/>
              <a:t>9</a:t>
            </a:fld>
            <a:endParaRPr lang="en-US" dirty="0"/>
          </a:p>
        </p:txBody>
      </p:sp>
      <p:sp>
        <p:nvSpPr>
          <p:cNvPr id="31747" name="Rectangle 3"/>
          <p:cNvSpPr>
            <a:spLocks noGrp="1" noChangeArrowheads="1"/>
          </p:cNvSpPr>
          <p:nvPr>
            <p:ph type="body" idx="1"/>
          </p:nvPr>
        </p:nvSpPr>
        <p:spPr/>
        <p:txBody>
          <a:bodyPr/>
          <a:lstStyle/>
          <a:p>
            <a:r>
              <a:rPr lang="en-US" dirty="0" smtClean="0"/>
              <a:t>There have been about 80 lava flows since the most recent caldera formed 640,000 years ago.  This map uses color to show different ages of the rocks, both inside and outside the caldera</a:t>
            </a:r>
          </a:p>
          <a:p>
            <a:pPr lvl="1"/>
            <a:endParaRPr lang="en-US" dirty="0" smtClean="0"/>
          </a:p>
          <a:p>
            <a:pPr lvl="0"/>
            <a:r>
              <a:rPr lang="en-US" dirty="0" smtClean="0"/>
              <a:t>Clicking on the map links to The American Museum of Natural History</a:t>
            </a:r>
            <a:r>
              <a:rPr lang="ja-JP" altLang="en-US" dirty="0" smtClean="0"/>
              <a:t>’</a:t>
            </a:r>
            <a:r>
              <a:rPr lang="en-US" altLang="ja-JP" dirty="0" smtClean="0"/>
              <a:t>s Science Bulletin. Select the </a:t>
            </a:r>
            <a:r>
              <a:rPr lang="ja-JP" altLang="en-US" dirty="0" smtClean="0"/>
              <a:t>“</a:t>
            </a:r>
            <a:r>
              <a:rPr lang="en-US" altLang="ja-JP" dirty="0" smtClean="0"/>
              <a:t>Different magmas - Different volcano</a:t>
            </a:r>
            <a:r>
              <a:rPr lang="ja-JP" altLang="en-US" dirty="0" smtClean="0"/>
              <a:t>”</a:t>
            </a:r>
            <a:r>
              <a:rPr lang="en-US" altLang="ja-JP" dirty="0" smtClean="0"/>
              <a:t> interactive link on this page to investigate the relationship between the different kinds of lava and volcanoes. http://</a:t>
            </a:r>
            <a:r>
              <a:rPr lang="en-US" altLang="ja-JP" dirty="0" err="1" smtClean="0"/>
              <a:t>www.amnh.org</a:t>
            </a:r>
            <a:r>
              <a:rPr lang="en-US" altLang="ja-JP" dirty="0" smtClean="0"/>
              <a:t>/explore/science-bulletins/earth/documentaries/</a:t>
            </a:r>
            <a:r>
              <a:rPr lang="en-US" altLang="ja-JP" dirty="0" err="1" smtClean="0"/>
              <a:t>yellowstone</a:t>
            </a:r>
            <a:r>
              <a:rPr lang="en-US" altLang="ja-JP" dirty="0" smtClean="0"/>
              <a:t>-monitoring-the-fire-below/interactive-different-magmas-different-volcanoes  (Search for “</a:t>
            </a:r>
            <a:r>
              <a:rPr lang="en-US" altLang="ja-JP" dirty="0" err="1" smtClean="0"/>
              <a:t>amnh</a:t>
            </a:r>
            <a:r>
              <a:rPr lang="en-US" altLang="ja-JP" dirty="0" smtClean="0"/>
              <a:t> different magmas.”)</a:t>
            </a:r>
          </a:p>
          <a:p>
            <a:pPr lvl="1"/>
            <a:endParaRPr lang="en-US" dirty="0" smtClean="0"/>
          </a:p>
          <a:p>
            <a:pPr lvl="0"/>
            <a:r>
              <a:rPr lang="en-US" dirty="0" smtClean="0"/>
              <a:t>Image from USGS Volcano Hazards Program:  Yellowstone Volcano Observatory. Yellowstone maps.  http://</a:t>
            </a:r>
            <a:r>
              <a:rPr lang="en-US" dirty="0" err="1" smtClean="0"/>
              <a:t>volcanoes.usgs.gov</a:t>
            </a:r>
            <a:r>
              <a:rPr lang="en-US" dirty="0" smtClean="0"/>
              <a:t>/volcanoes/</a:t>
            </a:r>
            <a:r>
              <a:rPr lang="en-US" dirty="0" err="1" smtClean="0"/>
              <a:t>yellowstone</a:t>
            </a:r>
            <a:r>
              <a:rPr lang="en-US" dirty="0" smtClean="0"/>
              <a:t>/yellowstone_gallery_14.html  Retrieved 6 November 2014.</a:t>
            </a:r>
            <a:endParaRPr lang="en-US" altLang="ja-JP" dirty="0" smtClean="0"/>
          </a:p>
          <a:p>
            <a:endParaRPr lang="en-US" dirty="0"/>
          </a:p>
        </p:txBody>
      </p:sp>
      <p:sp>
        <p:nvSpPr>
          <p:cNvPr id="4" name="Slide Image Placeholder 3"/>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master_page_imag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962354" y="2012056"/>
            <a:ext cx="6181646" cy="580003"/>
          </a:xfrm>
        </p:spPr>
        <p:txBody>
          <a:bodyPr/>
          <a:lstStyle>
            <a:lvl1pPr marL="0" indent="0" algn="ctr">
              <a:buNone/>
              <a:defRPr>
                <a:solidFill>
                  <a:srgbClr val="C00000"/>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2954796" y="475437"/>
            <a:ext cx="6189203" cy="1512061"/>
          </a:xfrm>
        </p:spPr>
        <p:txBody>
          <a:bodyPr/>
          <a:lstStyle>
            <a:lvl1pPr algn="ctr">
              <a:defRPr>
                <a:solidFill>
                  <a:schemeClr val="tx1"/>
                </a:solidFill>
                <a:latin typeface="Georgia"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9734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FFAE29F6-416D-3B4E-B574-9585DFA2D35D}" type="slidenum">
              <a:rPr lang="en-US"/>
              <a:pPr>
                <a:defRPr/>
              </a:pPr>
              <a:t>‹#›</a:t>
            </a:fld>
            <a:endParaRPr lang="en-US" dirty="0"/>
          </a:p>
        </p:txBody>
      </p:sp>
    </p:spTree>
    <p:extLst>
      <p:ext uri="{BB962C8B-B14F-4D97-AF65-F5344CB8AC3E}">
        <p14:creationId xmlns:p14="http://schemas.microsoft.com/office/powerpoint/2010/main" val="594288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891C0582-C318-7B4C-8240-0C80BD32F5BB}" type="slidenum">
              <a:rPr lang="en-US"/>
              <a:pPr>
                <a:defRPr/>
              </a:pPr>
              <a:t>‹#›</a:t>
            </a:fld>
            <a:endParaRPr lang="en-US" dirty="0"/>
          </a:p>
        </p:txBody>
      </p:sp>
    </p:spTree>
    <p:extLst>
      <p:ext uri="{BB962C8B-B14F-4D97-AF65-F5344CB8AC3E}">
        <p14:creationId xmlns:p14="http://schemas.microsoft.com/office/powerpoint/2010/main" val="371960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2694AFDB-ADB1-9642-BF8E-D0935C96D8A3}" type="slidenum">
              <a:rPr lang="en-US"/>
              <a:pPr>
                <a:defRPr/>
              </a:pPr>
              <a:t>‹#›</a:t>
            </a:fld>
            <a:endParaRPr lang="en-US" dirty="0"/>
          </a:p>
        </p:txBody>
      </p:sp>
    </p:spTree>
    <p:extLst>
      <p:ext uri="{BB962C8B-B14F-4D97-AF65-F5344CB8AC3E}">
        <p14:creationId xmlns:p14="http://schemas.microsoft.com/office/powerpoint/2010/main" val="1950065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7D25B7BC-B91A-A940-B78A-75F8DBFC1152}" type="slidenum">
              <a:rPr lang="en-US"/>
              <a:pPr>
                <a:defRPr/>
              </a:pPr>
              <a:t>‹#›</a:t>
            </a:fld>
            <a:endParaRPr lang="en-US" dirty="0"/>
          </a:p>
        </p:txBody>
      </p:sp>
    </p:spTree>
    <p:extLst>
      <p:ext uri="{BB962C8B-B14F-4D97-AF65-F5344CB8AC3E}">
        <p14:creationId xmlns:p14="http://schemas.microsoft.com/office/powerpoint/2010/main" val="761635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AAD18148-8001-6844-9A41-85C38FB9E187}" type="slidenum">
              <a:rPr lang="en-US"/>
              <a:pPr>
                <a:defRPr/>
              </a:pPr>
              <a:t>‹#›</a:t>
            </a:fld>
            <a:endParaRPr lang="en-US" dirty="0"/>
          </a:p>
        </p:txBody>
      </p:sp>
    </p:spTree>
    <p:extLst>
      <p:ext uri="{BB962C8B-B14F-4D97-AF65-F5344CB8AC3E}">
        <p14:creationId xmlns:p14="http://schemas.microsoft.com/office/powerpoint/2010/main" val="1230133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smtClean="0"/>
            </a:lvl1pPr>
          </a:lstStyle>
          <a:p>
            <a:pPr>
              <a:defRPr/>
            </a:pPr>
            <a:fld id="{C4D42FFF-48EC-DB4C-9A19-0FBF42B70C9B}" type="slidenum">
              <a:rPr lang="en-US"/>
              <a:pPr>
                <a:defRPr/>
              </a:pPr>
              <a:t>‹#›</a:t>
            </a:fld>
            <a:endParaRPr lang="en-US" dirty="0"/>
          </a:p>
        </p:txBody>
      </p:sp>
    </p:spTree>
    <p:extLst>
      <p:ext uri="{BB962C8B-B14F-4D97-AF65-F5344CB8AC3E}">
        <p14:creationId xmlns:p14="http://schemas.microsoft.com/office/powerpoint/2010/main" val="1799120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smtClean="0"/>
            </a:lvl1pPr>
          </a:lstStyle>
          <a:p>
            <a:pPr>
              <a:defRPr/>
            </a:pPr>
            <a:fld id="{7F178FEC-B47D-3547-8E70-9407B3A91D36}" type="slidenum">
              <a:rPr lang="en-US"/>
              <a:pPr>
                <a:defRPr/>
              </a:pPr>
              <a:t>‹#›</a:t>
            </a:fld>
            <a:endParaRPr lang="en-US" dirty="0"/>
          </a:p>
        </p:txBody>
      </p:sp>
    </p:spTree>
    <p:extLst>
      <p:ext uri="{BB962C8B-B14F-4D97-AF65-F5344CB8AC3E}">
        <p14:creationId xmlns:p14="http://schemas.microsoft.com/office/powerpoint/2010/main" val="126491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smtClean="0"/>
            </a:lvl1pPr>
          </a:lstStyle>
          <a:p>
            <a:pPr>
              <a:defRPr/>
            </a:pPr>
            <a:fld id="{BFCD0435-82A0-C14D-BFF2-A6389C025722}" type="slidenum">
              <a:rPr lang="en-US"/>
              <a:pPr>
                <a:defRPr/>
              </a:pPr>
              <a:t>‹#›</a:t>
            </a:fld>
            <a:endParaRPr lang="en-US" dirty="0"/>
          </a:p>
        </p:txBody>
      </p:sp>
    </p:spTree>
    <p:extLst>
      <p:ext uri="{BB962C8B-B14F-4D97-AF65-F5344CB8AC3E}">
        <p14:creationId xmlns:p14="http://schemas.microsoft.com/office/powerpoint/2010/main" val="388324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93FD44CD-6A15-BC4F-8CC7-E7FAF6C006C4}" type="slidenum">
              <a:rPr lang="en-US"/>
              <a:pPr>
                <a:defRPr/>
              </a:pPr>
              <a:t>‹#›</a:t>
            </a:fld>
            <a:endParaRPr lang="en-US" dirty="0"/>
          </a:p>
        </p:txBody>
      </p:sp>
    </p:spTree>
    <p:extLst>
      <p:ext uri="{BB962C8B-B14F-4D97-AF65-F5344CB8AC3E}">
        <p14:creationId xmlns:p14="http://schemas.microsoft.com/office/powerpoint/2010/main" val="407479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D3E250CE-9CA7-D14A-8C09-A93D1B3B50CE}" type="slidenum">
              <a:rPr lang="en-US"/>
              <a:pPr>
                <a:defRPr/>
              </a:pPr>
              <a:t>‹#›</a:t>
            </a:fld>
            <a:endParaRPr lang="en-US" dirty="0"/>
          </a:p>
        </p:txBody>
      </p:sp>
    </p:spTree>
    <p:extLst>
      <p:ext uri="{BB962C8B-B14F-4D97-AF65-F5344CB8AC3E}">
        <p14:creationId xmlns:p14="http://schemas.microsoft.com/office/powerpoint/2010/main" val="29031598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UNV-PPT-Support-Green-LARGEv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3309938" y="60325"/>
            <a:ext cx="583406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 click to edit title</a:t>
            </a:r>
          </a:p>
        </p:txBody>
      </p:sp>
      <p:sp>
        <p:nvSpPr>
          <p:cNvPr id="1028" name="Text Placeholder 2"/>
          <p:cNvSpPr>
            <a:spLocks noGrp="1"/>
          </p:cNvSpPr>
          <p:nvPr>
            <p:ph type="body" idx="1"/>
          </p:nvPr>
        </p:nvSpPr>
        <p:spPr bwMode="auto">
          <a:xfrm>
            <a:off x="457200" y="1073150"/>
            <a:ext cx="8229600" cy="53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567488"/>
            <a:ext cx="2133600" cy="153987"/>
          </a:xfrm>
          <a:prstGeom prst="rect">
            <a:avLst/>
          </a:prstGeom>
        </p:spPr>
        <p:txBody>
          <a:bodyPr vert="horz" lIns="91440" tIns="45720" rIns="91440" bIns="45720" rtlCol="0" anchor="ctr"/>
          <a:lstStyle>
            <a:lvl1pPr algn="l">
              <a:defRPr sz="900">
                <a:solidFill>
                  <a:schemeClr val="tx1">
                    <a:tint val="75000"/>
                  </a:schemeClr>
                </a:solidFill>
                <a:latin typeface="Arial"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589713"/>
            <a:ext cx="2133600" cy="131762"/>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3647F11A-72FC-6F4C-91FF-E9477FD13E0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Lst>
  <p:hf sldNum="0" hdr="0" ftr="0" dt="0"/>
  <p:txStyles>
    <p:titleStyle>
      <a:lvl1pPr algn="r" rtl="0" eaLnBrk="0" fontAlgn="base" hangingPunct="0">
        <a:lnSpc>
          <a:spcPts val="3100"/>
        </a:lnSpc>
        <a:spcBef>
          <a:spcPct val="0"/>
        </a:spcBef>
        <a:spcAft>
          <a:spcPct val="0"/>
        </a:spcAft>
        <a:defRPr sz="3600" kern="1200">
          <a:solidFill>
            <a:schemeClr val="bg1"/>
          </a:solidFill>
          <a:latin typeface="Arial" pitchFamily="34" charset="0"/>
          <a:ea typeface="ＭＳ Ｐゴシック" charset="0"/>
          <a:cs typeface="Arial" pitchFamily="34" charset="0"/>
        </a:defRPr>
      </a:lvl1pPr>
      <a:lvl2pPr algn="r" rtl="0" eaLnBrk="0" fontAlgn="base" hangingPunct="0">
        <a:lnSpc>
          <a:spcPts val="3100"/>
        </a:lnSpc>
        <a:spcBef>
          <a:spcPct val="0"/>
        </a:spcBef>
        <a:spcAft>
          <a:spcPct val="0"/>
        </a:spcAft>
        <a:defRPr sz="3600">
          <a:solidFill>
            <a:schemeClr val="bg1"/>
          </a:solidFill>
          <a:latin typeface="Arial" pitchFamily="34" charset="0"/>
          <a:ea typeface="ＭＳ Ｐゴシック" charset="0"/>
          <a:cs typeface="Arial" pitchFamily="34" charset="0"/>
        </a:defRPr>
      </a:lvl2pPr>
      <a:lvl3pPr algn="r" rtl="0" eaLnBrk="0" fontAlgn="base" hangingPunct="0">
        <a:lnSpc>
          <a:spcPts val="3100"/>
        </a:lnSpc>
        <a:spcBef>
          <a:spcPct val="0"/>
        </a:spcBef>
        <a:spcAft>
          <a:spcPct val="0"/>
        </a:spcAft>
        <a:defRPr sz="3600">
          <a:solidFill>
            <a:schemeClr val="bg1"/>
          </a:solidFill>
          <a:latin typeface="Arial" pitchFamily="34" charset="0"/>
          <a:ea typeface="ＭＳ Ｐゴシック" charset="0"/>
          <a:cs typeface="Arial" pitchFamily="34" charset="0"/>
        </a:defRPr>
      </a:lvl3pPr>
      <a:lvl4pPr algn="r" rtl="0" eaLnBrk="0" fontAlgn="base" hangingPunct="0">
        <a:lnSpc>
          <a:spcPts val="3100"/>
        </a:lnSpc>
        <a:spcBef>
          <a:spcPct val="0"/>
        </a:spcBef>
        <a:spcAft>
          <a:spcPct val="0"/>
        </a:spcAft>
        <a:defRPr sz="3600">
          <a:solidFill>
            <a:schemeClr val="bg1"/>
          </a:solidFill>
          <a:latin typeface="Arial" pitchFamily="34" charset="0"/>
          <a:ea typeface="ＭＳ Ｐゴシック" charset="0"/>
          <a:cs typeface="Arial" pitchFamily="34" charset="0"/>
        </a:defRPr>
      </a:lvl4pPr>
      <a:lvl5pPr algn="r" rtl="0" eaLnBrk="0" fontAlgn="base" hangingPunct="0">
        <a:lnSpc>
          <a:spcPts val="3100"/>
        </a:lnSpc>
        <a:spcBef>
          <a:spcPct val="0"/>
        </a:spcBef>
        <a:spcAft>
          <a:spcPct val="0"/>
        </a:spcAft>
        <a:defRPr sz="3600">
          <a:solidFill>
            <a:schemeClr val="bg1"/>
          </a:solidFill>
          <a:latin typeface="Arial" pitchFamily="34" charset="0"/>
          <a:ea typeface="ＭＳ Ｐゴシック" charset="0"/>
          <a:cs typeface="Arial" pitchFamily="34" charset="0"/>
        </a:defRPr>
      </a:lvl5pPr>
      <a:lvl6pPr marL="457200" algn="r" rtl="0" fontAlgn="base">
        <a:spcBef>
          <a:spcPct val="0"/>
        </a:spcBef>
        <a:spcAft>
          <a:spcPct val="0"/>
        </a:spcAft>
        <a:defRPr sz="2800">
          <a:solidFill>
            <a:schemeClr val="bg1"/>
          </a:solidFill>
          <a:latin typeface="Arial" pitchFamily="34" charset="0"/>
          <a:cs typeface="Arial" pitchFamily="34" charset="0"/>
        </a:defRPr>
      </a:lvl6pPr>
      <a:lvl7pPr marL="914400" algn="r" rtl="0" fontAlgn="base">
        <a:spcBef>
          <a:spcPct val="0"/>
        </a:spcBef>
        <a:spcAft>
          <a:spcPct val="0"/>
        </a:spcAft>
        <a:defRPr sz="2800">
          <a:solidFill>
            <a:schemeClr val="bg1"/>
          </a:solidFill>
          <a:latin typeface="Arial" pitchFamily="34" charset="0"/>
          <a:cs typeface="Arial" pitchFamily="34" charset="0"/>
        </a:defRPr>
      </a:lvl7pPr>
      <a:lvl8pPr marL="1371600" algn="r" rtl="0" fontAlgn="base">
        <a:spcBef>
          <a:spcPct val="0"/>
        </a:spcBef>
        <a:spcAft>
          <a:spcPct val="0"/>
        </a:spcAft>
        <a:defRPr sz="2800">
          <a:solidFill>
            <a:schemeClr val="bg1"/>
          </a:solidFill>
          <a:latin typeface="Arial" pitchFamily="34" charset="0"/>
          <a:cs typeface="Arial" pitchFamily="34" charset="0"/>
        </a:defRPr>
      </a:lvl8pPr>
      <a:lvl9pPr marL="1828800" algn="r" rtl="0" fontAlgn="base">
        <a:spcBef>
          <a:spcPct val="0"/>
        </a:spcBef>
        <a:spcAft>
          <a:spcPct val="0"/>
        </a:spcAft>
        <a:defRPr sz="28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Wingdings" charset="0"/>
        <a:buChar char="Ø"/>
        <a:defRPr sz="2800" kern="1200">
          <a:solidFill>
            <a:schemeClr val="tx1"/>
          </a:solidFill>
          <a:latin typeface="+mn-lt"/>
          <a:ea typeface="ＭＳ Ｐゴシック" pitchFamily="-112" charset="-128"/>
          <a:cs typeface="+mn-cs"/>
        </a:defRPr>
      </a:lvl2pPr>
      <a:lvl3pPr marL="1143000" indent="-228600" algn="l" rtl="0" eaLnBrk="0" fontAlgn="base" hangingPunct="0">
        <a:spcBef>
          <a:spcPct val="20000"/>
        </a:spcBef>
        <a:spcAft>
          <a:spcPct val="0"/>
        </a:spcAft>
        <a:buFont typeface="Wingdings" charset="0"/>
        <a:buChar char="§"/>
        <a:defRPr sz="2400" kern="1200">
          <a:solidFill>
            <a:schemeClr val="tx1"/>
          </a:solidFill>
          <a:latin typeface="+mn-lt"/>
          <a:ea typeface="ＭＳ Ｐゴシック" pitchFamily="-112"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youtube.com/watch?v=rFe-VSf-TQ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unavco.org/education/resources/educational-resources/lesson/gps-yellowstone/module-materials/nps-map.kml" TargetMode="External"/><Relationship Id="rId4" Type="http://schemas.openxmlformats.org/officeDocument/2006/relationships/hyperlink" Target="http://www.unavco.org/education/resources/educational-resources/lesson/gps-yellowstone/module-materials/intermontane-lidar.kmz" TargetMode="External"/><Relationship Id="rId5" Type="http://schemas.openxmlformats.org/officeDocument/2006/relationships/hyperlink" Target="http://www.unavco.org/education/resources/educational-resources/lesson/gps-yellowstone/module-materials/caldera.kml" TargetMode="External"/><Relationship Id="rId6" Type="http://schemas.openxmlformats.org/officeDocument/2006/relationships/hyperlink" Target="http://www.unavco.org/education/resources/educational-resources/lesson/gps-yellowstone/module-materials/heat.kml" TargetMode="External"/><Relationship Id="rId7" Type="http://schemas.openxmlformats.org/officeDocument/2006/relationships/hyperlink" Target="http://www.unavco.org/education/resources/educational-resources/lesson/gps-yellowstone/module-materials/using-google-earth.docx" TargetMode="External"/><Relationship Id="rId8" Type="http://schemas.openxmlformats.org/officeDocument/2006/relationships/hyperlink" Target="http://www.unavco.org/education/resources/educational-resources/lesson/gps-yellowstone/module-materials/showing-places-data-google-earth.docx" TargetMode="External"/><Relationship Id="rId9" Type="http://schemas.openxmlformats.org/officeDocument/2006/relationships/image" Target="../media/image15.png"/><Relationship Id="rId10"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unavco.org/education/resources/educational-resources/lesson/gps-yellowstone/module-materials/using-google-earth.docx" TargetMode="External"/><Relationship Id="rId4" Type="http://schemas.openxmlformats.org/officeDocument/2006/relationships/hyperlink" Target="http://www.unavco.org/education/resources/educational-resources/lesson/gps-yellowstone/module-materials/showing-places-data-google-earth.docx" TargetMode="External"/><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earthmagazine.org/earth/article/435-7db-4-c" TargetMode="External"/><Relationship Id="rId4" Type="http://schemas.openxmlformats.org/officeDocument/2006/relationships/hyperlink" Target="http://www.rcn.montana.edu/resources/features/features.aspx" TargetMode="External"/><Relationship Id="rId5" Type="http://schemas.openxmlformats.org/officeDocument/2006/relationships/hyperlink" Target="http://pubs.usgs.gov/fs/2005/3024/fs2005-3024.pdf" TargetMode="External"/><Relationship Id="rId6" Type="http://schemas.openxmlformats.org/officeDocument/2006/relationships/hyperlink" Target="http://pubs.usgs.gov/fs/fs100-03/"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amnh.org/explore/science-bulletins/earth/documentaries/yellowstone-monitoring-the-fire-below/article-signs-of-restlessness" TargetMode="External"/><Relationship Id="rId4" Type="http://schemas.openxmlformats.org/officeDocument/2006/relationships/hyperlink" Target="http://pubs.usgs.gov/of/2007/1071/" TargetMode="External"/><Relationship Id="rId5" Type="http://schemas.openxmlformats.org/officeDocument/2006/relationships/hyperlink" Target="http://pubs.er.usgs.gov/publication/70016303" TargetMode="External"/><Relationship Id="rId6" Type="http://schemas.openxmlformats.org/officeDocument/2006/relationships/hyperlink" Target="http://volcanoes.usgs.gov/yvo/2007/PuskasJGR.pdf" TargetMode="External"/><Relationship Id="rId7" Type="http://schemas.openxmlformats.org/officeDocument/2006/relationships/hyperlink" Target="http://volcanoes.usgs.gov/yvo/activity/monitoring/index.php" TargetMode="External"/><Relationship Id="rId8" Type="http://schemas.openxmlformats.org/officeDocument/2006/relationships/hyperlink" Target="http://volcanoes.usgs.gov/yvo/publications/2007/upsanddowns.php" TargetMode="External"/><Relationship Id="rId9" Type="http://schemas.openxmlformats.org/officeDocument/2006/relationships/hyperlink" Target="http://pubs.usgs.gov/fs/2005/3024/" TargetMode="External"/><Relationship Id="rId10" Type="http://schemas.openxmlformats.org/officeDocument/2006/relationships/hyperlink" Target="http://pubs.usgs.gov/fs/fs100-03/"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yellowstonegis.utah.edu/maps/index.html"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nps.gov/hfc/carto/PDF/YELLmap1.pdf"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hyperlink" Target="http://www.amnh.org/explore/science-bulletins/earth/documentaries/yellowstone-monitoring-the-fire-below/interactive-a-hotspot-trail"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www.amnh.org/explore/science-bulletins/earth/documentaries/yellowstone-monitoring-the-fire-below/interactive-different-magmas-different-volcanoes" TargetMode="External"/><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2954338" y="817563"/>
            <a:ext cx="6189662" cy="1252537"/>
          </a:xfrm>
        </p:spPr>
        <p:txBody>
          <a:bodyPr/>
          <a:lstStyle/>
          <a:p>
            <a:pPr eaLnBrk="1" hangingPunct="1"/>
            <a:r>
              <a:rPr lang="en-US" sz="3200" dirty="0">
                <a:latin typeface="Georgia" charset="0"/>
              </a:rPr>
              <a:t>Taking the Pulse of Yellowstone’</a:t>
            </a:r>
            <a:r>
              <a:rPr lang="en-US" altLang="ja-JP" sz="3200" dirty="0">
                <a:latin typeface="Georgia" charset="0"/>
              </a:rPr>
              <a:t>s</a:t>
            </a:r>
            <a:br>
              <a:rPr lang="en-US" altLang="ja-JP" sz="3200" dirty="0">
                <a:latin typeface="Georgia" charset="0"/>
              </a:rPr>
            </a:br>
            <a:r>
              <a:rPr lang="ja-JP" altLang="en-US" sz="3200">
                <a:latin typeface="Georgia" charset="0"/>
              </a:rPr>
              <a:t>“</a:t>
            </a:r>
            <a:r>
              <a:rPr lang="en-US" altLang="ja-JP" sz="3200" dirty="0">
                <a:latin typeface="Georgia" charset="0"/>
              </a:rPr>
              <a:t>Breathing</a:t>
            </a:r>
            <a:r>
              <a:rPr lang="ja-JP" altLang="en-US" sz="3200">
                <a:latin typeface="Georgia" charset="0"/>
              </a:rPr>
              <a:t>”</a:t>
            </a:r>
            <a:r>
              <a:rPr lang="en-US" altLang="ja-JP" sz="3200" dirty="0">
                <a:latin typeface="Georgia" charset="0"/>
              </a:rPr>
              <a:t> Caldera</a:t>
            </a:r>
            <a:endParaRPr lang="en-US" sz="3200" dirty="0">
              <a:latin typeface="Georgia" charset="0"/>
            </a:endParaRPr>
          </a:p>
        </p:txBody>
      </p:sp>
      <p:sp>
        <p:nvSpPr>
          <p:cNvPr id="14338" name="Rectangle 3"/>
          <p:cNvSpPr>
            <a:spLocks noGrp="1" noChangeArrowheads="1"/>
          </p:cNvSpPr>
          <p:nvPr>
            <p:ph type="subTitle" idx="1"/>
          </p:nvPr>
        </p:nvSpPr>
        <p:spPr>
          <a:xfrm>
            <a:off x="2962275" y="2082800"/>
            <a:ext cx="6181725" cy="825500"/>
          </a:xfrm>
        </p:spPr>
        <p:txBody>
          <a:bodyPr/>
          <a:lstStyle/>
          <a:p>
            <a:pPr eaLnBrk="1" hangingPunct="1"/>
            <a:r>
              <a:rPr lang="en-US" sz="2400" b="1" dirty="0">
                <a:latin typeface="Arial" charset="0"/>
                <a:ea typeface="ＭＳ Ｐゴシック" charset="0"/>
                <a:cs typeface="ＭＳ Ｐゴシック" charset="0"/>
              </a:rPr>
              <a:t>Eruption History</a:t>
            </a:r>
          </a:p>
        </p:txBody>
      </p:sp>
      <p:sp>
        <p:nvSpPr>
          <p:cNvPr id="14339" name="Rectangle 4"/>
          <p:cNvSpPr>
            <a:spLocks noChangeArrowheads="1"/>
          </p:cNvSpPr>
          <p:nvPr/>
        </p:nvSpPr>
        <p:spPr bwMode="auto">
          <a:xfrm>
            <a:off x="3168650" y="6488113"/>
            <a:ext cx="5975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dirty="0">
              <a:solidFill>
                <a:schemeClr val="bg1"/>
              </a:solidFill>
            </a:endParaRPr>
          </a:p>
        </p:txBody>
      </p:sp>
      <p:sp>
        <p:nvSpPr>
          <p:cNvPr id="5" name="TextBox 4">
            <a:hlinkClick r:id="rId3" tooltip="Click anywhere on this slide to link to &quot;Monitoring the Fire Below.&quot;"/>
          </p:cNvPr>
          <p:cNvSpPr txBox="1">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3309938" y="149225"/>
            <a:ext cx="5834062" cy="673100"/>
          </a:xfrm>
        </p:spPr>
        <p:txBody>
          <a:bodyPr/>
          <a:lstStyle/>
          <a:p>
            <a:pPr eaLnBrk="1" hangingPunct="1"/>
            <a:r>
              <a:rPr lang="en-US" sz="2800" dirty="0">
                <a:latin typeface="Arial" charset="0"/>
              </a:rPr>
              <a:t>Taking Yellowstone’</a:t>
            </a:r>
            <a:r>
              <a:rPr lang="en-US" altLang="ja-JP" sz="2800" dirty="0">
                <a:latin typeface="Arial" charset="0"/>
              </a:rPr>
              <a:t>s Pulse</a:t>
            </a:r>
            <a:br>
              <a:rPr lang="en-US" altLang="ja-JP" sz="2800" dirty="0">
                <a:latin typeface="Arial" charset="0"/>
              </a:rPr>
            </a:br>
            <a:r>
              <a:rPr lang="en-US" altLang="ja-JP" sz="2800" dirty="0" smtClean="0">
                <a:latin typeface="Arial" charset="0"/>
              </a:rPr>
              <a:t>Ash falls</a:t>
            </a:r>
            <a:endParaRPr lang="en-US" sz="2800" dirty="0">
              <a:latin typeface="Arial" charset="0"/>
            </a:endParaRPr>
          </a:p>
        </p:txBody>
      </p:sp>
      <p:sp>
        <p:nvSpPr>
          <p:cNvPr id="32770" name="Rectangle 3"/>
          <p:cNvSpPr>
            <a:spLocks noGrp="1" noChangeArrowheads="1"/>
          </p:cNvSpPr>
          <p:nvPr>
            <p:ph type="body" idx="1"/>
          </p:nvPr>
        </p:nvSpPr>
        <p:spPr>
          <a:xfrm>
            <a:off x="7569200" y="1790700"/>
            <a:ext cx="1143000" cy="2095500"/>
          </a:xfrm>
        </p:spPr>
        <p:txBody>
          <a:bodyPr/>
          <a:lstStyle/>
          <a:p>
            <a:pPr marL="0" lvl="1" indent="0" eaLnBrk="1" hangingPunct="1">
              <a:buFont typeface="Wingdings" charset="0"/>
              <a:buNone/>
            </a:pPr>
            <a:r>
              <a:rPr lang="en-US" dirty="0">
                <a:solidFill>
                  <a:srgbClr val="0000FF"/>
                </a:solidFill>
                <a:latin typeface="Calibri" charset="0"/>
                <a:ea typeface="ＭＳ Ｐゴシック" charset="0"/>
              </a:rPr>
              <a:t>Areas of ash fall</a:t>
            </a:r>
          </a:p>
        </p:txBody>
      </p:sp>
      <p:pic>
        <p:nvPicPr>
          <p:cNvPr id="32771" name="Picture 4" descr="ash fall.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90613"/>
            <a:ext cx="7264400" cy="5349875"/>
          </a:xfrm>
          <a:prstGeom prst="rect">
            <a:avLst/>
          </a:prstGeom>
          <a:noFill/>
          <a:ln w="38100">
            <a:solidFill>
              <a:srgbClr val="4F81BD"/>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3309938" y="263525"/>
            <a:ext cx="5834062" cy="673100"/>
          </a:xfrm>
        </p:spPr>
        <p:txBody>
          <a:bodyPr/>
          <a:lstStyle/>
          <a:p>
            <a:pPr eaLnBrk="1" hangingPunct="1"/>
            <a:r>
              <a:rPr lang="en-US" sz="2800" dirty="0">
                <a:latin typeface="Arial" charset="0"/>
              </a:rPr>
              <a:t>Taking Yellowstone’</a:t>
            </a:r>
            <a:r>
              <a:rPr lang="en-US" altLang="ja-JP" sz="2800" dirty="0">
                <a:latin typeface="Arial" charset="0"/>
              </a:rPr>
              <a:t>s </a:t>
            </a:r>
            <a:r>
              <a:rPr lang="en-US" altLang="ja-JP" sz="2800" dirty="0" smtClean="0">
                <a:latin typeface="Arial" charset="0"/>
              </a:rPr>
              <a:t>Pulse</a:t>
            </a:r>
            <a:br>
              <a:rPr lang="en-US" altLang="ja-JP" sz="2800" dirty="0" smtClean="0">
                <a:latin typeface="Arial" charset="0"/>
              </a:rPr>
            </a:br>
            <a:r>
              <a:rPr lang="en-US" altLang="ja-JP" sz="2800" dirty="0" smtClean="0">
                <a:latin typeface="Arial" charset="0"/>
              </a:rPr>
              <a:t>Volcanic features</a:t>
            </a:r>
            <a:r>
              <a:rPr lang="en-US" altLang="ja-JP" sz="2800" dirty="0">
                <a:latin typeface="Arial" charset="0"/>
              </a:rPr>
              <a:t/>
            </a:r>
            <a:br>
              <a:rPr lang="en-US" altLang="ja-JP" sz="2800" dirty="0">
                <a:latin typeface="Arial" charset="0"/>
              </a:rPr>
            </a:br>
            <a:endParaRPr lang="en-US" sz="2800" dirty="0">
              <a:latin typeface="Arial" charset="0"/>
            </a:endParaRPr>
          </a:p>
        </p:txBody>
      </p:sp>
      <p:sp>
        <p:nvSpPr>
          <p:cNvPr id="34818" name="TextBox 4"/>
          <p:cNvSpPr txBox="1">
            <a:spLocks noChangeArrowheads="1"/>
          </p:cNvSpPr>
          <p:nvPr/>
        </p:nvSpPr>
        <p:spPr bwMode="auto">
          <a:xfrm>
            <a:off x="5245100" y="2044700"/>
            <a:ext cx="25781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0000FF"/>
                </a:solidFill>
              </a:rPr>
              <a:t>Volcanic features in Google Earth  </a:t>
            </a:r>
          </a:p>
        </p:txBody>
      </p:sp>
      <p:pic>
        <p:nvPicPr>
          <p:cNvPr id="34819" name="Picture 9" descr="caldera all.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600" y="1492250"/>
            <a:ext cx="4405313" cy="5080000"/>
          </a:xfrm>
          <a:prstGeom prst="rect">
            <a:avLst/>
          </a:prstGeom>
          <a:noFill/>
          <a:ln w="38100">
            <a:solidFill>
              <a:srgbClr val="4F81BD"/>
            </a:solidFill>
            <a:round/>
            <a:headEnd/>
            <a:tailEnd/>
          </a:ln>
          <a:extLst>
            <a:ext uri="{909E8E84-426E-40dd-AFC4-6F175D3DCCD1}">
              <a14:hiddenFill xmlns:a14="http://schemas.microsoft.com/office/drawing/2010/main">
                <a:solidFill>
                  <a:srgbClr val="FFFFFF"/>
                </a:solidFill>
              </a14:hiddenFill>
            </a:ext>
          </a:extLst>
        </p:spPr>
      </p:pic>
      <p:pic>
        <p:nvPicPr>
          <p:cNvPr id="34820" name="Picture 8" descr="geothermal emissions.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7475" y="3987800"/>
            <a:ext cx="2552700" cy="2593975"/>
          </a:xfrm>
          <a:prstGeom prst="rect">
            <a:avLst/>
          </a:prstGeom>
          <a:noFill/>
          <a:ln w="38100">
            <a:solidFill>
              <a:srgbClr val="4F81BD"/>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3309938" y="327025"/>
            <a:ext cx="5834062" cy="673100"/>
          </a:xfrm>
        </p:spPr>
        <p:txBody>
          <a:bodyPr/>
          <a:lstStyle/>
          <a:p>
            <a:pPr eaLnBrk="1" hangingPunct="1"/>
            <a:r>
              <a:rPr lang="en-US" sz="2800" dirty="0">
                <a:latin typeface="Arial" charset="0"/>
              </a:rPr>
              <a:t>Taking Yellowstone’</a:t>
            </a:r>
            <a:r>
              <a:rPr lang="en-US" altLang="ja-JP" sz="2800" dirty="0">
                <a:latin typeface="Arial" charset="0"/>
              </a:rPr>
              <a:t>s </a:t>
            </a:r>
            <a:r>
              <a:rPr lang="en-US" altLang="ja-JP" sz="2800" dirty="0" smtClean="0">
                <a:latin typeface="Arial" charset="0"/>
              </a:rPr>
              <a:t>Pulse</a:t>
            </a:r>
            <a:br>
              <a:rPr lang="en-US" altLang="ja-JP" sz="2800" dirty="0" smtClean="0">
                <a:latin typeface="Arial" charset="0"/>
              </a:rPr>
            </a:br>
            <a:r>
              <a:rPr lang="en-US" altLang="ja-JP" sz="2800" dirty="0" smtClean="0">
                <a:latin typeface="Arial" charset="0"/>
              </a:rPr>
              <a:t>Data</a:t>
            </a:r>
            <a:r>
              <a:rPr lang="en-US" altLang="ja-JP" sz="2800" dirty="0">
                <a:latin typeface="Arial" charset="0"/>
              </a:rPr>
              <a:t/>
            </a:r>
            <a:br>
              <a:rPr lang="en-US" altLang="ja-JP" sz="2800" dirty="0">
                <a:latin typeface="Arial" charset="0"/>
              </a:rPr>
            </a:br>
            <a:endParaRPr lang="en-US" sz="2800" dirty="0">
              <a:latin typeface="Arial" charset="0"/>
            </a:endParaRPr>
          </a:p>
        </p:txBody>
      </p:sp>
      <p:sp>
        <p:nvSpPr>
          <p:cNvPr id="36866" name="TextBox 3"/>
          <p:cNvSpPr txBox="1">
            <a:spLocks noChangeArrowheads="1"/>
          </p:cNvSpPr>
          <p:nvPr/>
        </p:nvSpPr>
        <p:spPr bwMode="auto">
          <a:xfrm>
            <a:off x="800100" y="2078038"/>
            <a:ext cx="71755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r>
              <a:rPr lang="en-US" sz="2000" dirty="0" smtClean="0">
                <a:solidFill>
                  <a:srgbClr val="0000FF"/>
                </a:solidFill>
              </a:rPr>
              <a:t>Links to data </a:t>
            </a:r>
            <a:r>
              <a:rPr lang="en-US" sz="2000" dirty="0">
                <a:solidFill>
                  <a:srgbClr val="0000FF"/>
                </a:solidFill>
              </a:rPr>
              <a:t>files: </a:t>
            </a:r>
          </a:p>
          <a:p>
            <a:pPr marL="742950" lvl="1" indent="-285750" eaLnBrk="1" hangingPunct="1">
              <a:buFont typeface="Arial"/>
              <a:buChar char="•"/>
            </a:pPr>
            <a:r>
              <a:rPr lang="en-US" sz="1800" dirty="0">
                <a:solidFill>
                  <a:srgbClr val="0000FF"/>
                </a:solidFill>
                <a:hlinkClick r:id="rId3"/>
              </a:rPr>
              <a:t>The National Park Service map as an </a:t>
            </a:r>
            <a:r>
              <a:rPr lang="en-US" sz="1800" dirty="0" smtClean="0">
                <a:solidFill>
                  <a:srgbClr val="0000FF"/>
                </a:solidFill>
                <a:hlinkClick r:id="rId3"/>
              </a:rPr>
              <a:t>overlay</a:t>
            </a:r>
            <a:endParaRPr lang="en-US" sz="1800" dirty="0">
              <a:solidFill>
                <a:srgbClr val="0000FF"/>
              </a:solidFill>
            </a:endParaRPr>
          </a:p>
          <a:p>
            <a:pPr marL="742950" lvl="1" indent="-285750" eaLnBrk="1" hangingPunct="1">
              <a:buFont typeface="Arial"/>
              <a:buChar char="•"/>
            </a:pPr>
            <a:r>
              <a:rPr lang="en-US" sz="1800" dirty="0">
                <a:solidFill>
                  <a:srgbClr val="0000FF"/>
                </a:solidFill>
                <a:hlinkClick r:id="rId4"/>
              </a:rPr>
              <a:t>Satellite images of the ground (LiDAR</a:t>
            </a:r>
            <a:r>
              <a:rPr lang="en-US" sz="1800" dirty="0" smtClean="0">
                <a:solidFill>
                  <a:srgbClr val="0000FF"/>
                </a:solidFill>
                <a:hlinkClick r:id="rId4"/>
              </a:rPr>
              <a:t>)</a:t>
            </a:r>
            <a:endParaRPr lang="en-US" sz="1800" dirty="0">
              <a:solidFill>
                <a:srgbClr val="0000FF"/>
              </a:solidFill>
            </a:endParaRPr>
          </a:p>
          <a:p>
            <a:pPr marL="742950" lvl="1" indent="-285750" eaLnBrk="1" hangingPunct="1">
              <a:buFont typeface="Arial"/>
              <a:buChar char="•"/>
            </a:pPr>
            <a:r>
              <a:rPr lang="en-US" sz="1800" dirty="0" smtClean="0">
                <a:solidFill>
                  <a:srgbClr val="0000FF"/>
                </a:solidFill>
                <a:hlinkClick r:id="rId5"/>
              </a:rPr>
              <a:t>Yellowstone’</a:t>
            </a:r>
            <a:r>
              <a:rPr lang="en-US" altLang="ja-JP" sz="1800" dirty="0" smtClean="0">
                <a:solidFill>
                  <a:srgbClr val="0000FF"/>
                </a:solidFill>
                <a:hlinkClick r:id="rId5"/>
              </a:rPr>
              <a:t>s </a:t>
            </a:r>
            <a:r>
              <a:rPr lang="en-US" altLang="ja-JP" sz="1800" dirty="0">
                <a:solidFill>
                  <a:srgbClr val="0000FF"/>
                </a:solidFill>
                <a:hlinkClick r:id="rId5"/>
              </a:rPr>
              <a:t>caldera</a:t>
            </a:r>
            <a:endParaRPr lang="en-US" altLang="ja-JP" sz="1800" dirty="0">
              <a:solidFill>
                <a:srgbClr val="0000FF"/>
              </a:solidFill>
            </a:endParaRPr>
          </a:p>
          <a:p>
            <a:pPr marL="742950" lvl="1" indent="-285750" eaLnBrk="1" hangingPunct="1">
              <a:buFont typeface="Arial"/>
              <a:buChar char="•"/>
            </a:pPr>
            <a:r>
              <a:rPr lang="en-US" sz="1800" dirty="0" smtClean="0">
                <a:solidFill>
                  <a:srgbClr val="0000FF"/>
                </a:solidFill>
                <a:hlinkClick r:id="rId6"/>
              </a:rPr>
              <a:t>Yellowstone’</a:t>
            </a:r>
            <a:r>
              <a:rPr lang="en-US" altLang="ja-JP" sz="1800" dirty="0" smtClean="0">
                <a:solidFill>
                  <a:srgbClr val="0000FF"/>
                </a:solidFill>
                <a:hlinkClick r:id="rId6"/>
              </a:rPr>
              <a:t>s </a:t>
            </a:r>
            <a:r>
              <a:rPr lang="en-US" altLang="ja-JP" sz="1800" dirty="0">
                <a:solidFill>
                  <a:srgbClr val="0000FF"/>
                </a:solidFill>
                <a:hlinkClick r:id="rId6"/>
              </a:rPr>
              <a:t>hot areas</a:t>
            </a:r>
            <a:endParaRPr lang="en-US" altLang="ja-JP" sz="1800" dirty="0">
              <a:solidFill>
                <a:srgbClr val="0000FF"/>
              </a:solidFill>
            </a:endParaRPr>
          </a:p>
          <a:p>
            <a:pPr lvl="1" eaLnBrk="1" hangingPunct="1"/>
            <a:endParaRPr lang="en-US" sz="2000" dirty="0">
              <a:solidFill>
                <a:srgbClr val="0000FF"/>
              </a:solidFill>
            </a:endParaRPr>
          </a:p>
          <a:p>
            <a:pPr lvl="1" eaLnBrk="1" hangingPunct="1"/>
            <a:r>
              <a:rPr lang="en-US" sz="2000" dirty="0" smtClean="0">
                <a:solidFill>
                  <a:srgbClr val="0000FF"/>
                </a:solidFill>
              </a:rPr>
              <a:t>Links to instructions</a:t>
            </a:r>
            <a:r>
              <a:rPr lang="en-US" sz="2000" dirty="0">
                <a:solidFill>
                  <a:srgbClr val="0000FF"/>
                </a:solidFill>
              </a:rPr>
              <a:t>:</a:t>
            </a:r>
          </a:p>
          <a:p>
            <a:pPr marL="742950" lvl="1" indent="-285750" eaLnBrk="1" hangingPunct="1">
              <a:buFont typeface="Arial"/>
              <a:buChar char="•"/>
            </a:pPr>
            <a:r>
              <a:rPr lang="en-US" sz="1800" dirty="0">
                <a:solidFill>
                  <a:srgbClr val="0000FF"/>
                </a:solidFill>
                <a:hlinkClick r:id="rId7"/>
              </a:rPr>
              <a:t>Instructions for using Google </a:t>
            </a:r>
            <a:r>
              <a:rPr lang="en-US" sz="1800" dirty="0" smtClean="0">
                <a:solidFill>
                  <a:srgbClr val="0000FF"/>
                </a:solidFill>
                <a:hlinkClick r:id="rId7"/>
              </a:rPr>
              <a:t>Earth</a:t>
            </a:r>
            <a:endParaRPr lang="en-US" sz="1800" dirty="0">
              <a:solidFill>
                <a:srgbClr val="0000FF"/>
              </a:solidFill>
            </a:endParaRPr>
          </a:p>
          <a:p>
            <a:pPr marL="742950" lvl="1" indent="-285750" eaLnBrk="1" hangingPunct="1">
              <a:buFont typeface="Arial"/>
              <a:buChar char="•"/>
            </a:pPr>
            <a:r>
              <a:rPr lang="en-US" sz="1800" dirty="0">
                <a:solidFill>
                  <a:srgbClr val="0000FF"/>
                </a:solidFill>
                <a:hlinkClick r:id="rId8"/>
              </a:rPr>
              <a:t>Instructions for converting an Excel spreadsheet into a file for Google </a:t>
            </a:r>
            <a:r>
              <a:rPr lang="en-US" sz="1800" dirty="0" smtClean="0">
                <a:solidFill>
                  <a:srgbClr val="0000FF"/>
                </a:solidFill>
                <a:hlinkClick r:id="rId8"/>
              </a:rPr>
              <a:t>Earth</a:t>
            </a:r>
            <a:endParaRPr lang="en-US" sz="1800" dirty="0">
              <a:solidFill>
                <a:srgbClr val="0000FF"/>
              </a:solidFill>
            </a:endParaRPr>
          </a:p>
          <a:p>
            <a:pPr eaLnBrk="1" hangingPunct="1"/>
            <a:endParaRPr lang="en-US" sz="1800" dirty="0"/>
          </a:p>
        </p:txBody>
      </p:sp>
      <p:pic>
        <p:nvPicPr>
          <p:cNvPr id="36867" name="Picture 5" descr="ystone lake2.tif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96950" y="5664200"/>
            <a:ext cx="6540500" cy="673100"/>
          </a:xfrm>
          <a:prstGeom prst="rect">
            <a:avLst/>
          </a:prstGeom>
          <a:noFill/>
          <a:ln w="38100">
            <a:solidFill>
              <a:srgbClr val="4F81BD"/>
            </a:solidFill>
            <a:round/>
            <a:headEnd/>
            <a:tailEnd/>
          </a:ln>
          <a:extLst>
            <a:ext uri="{909E8E84-426E-40dd-AFC4-6F175D3DCCD1}">
              <a14:hiddenFill xmlns:a14="http://schemas.microsoft.com/office/drawing/2010/main">
                <a:solidFill>
                  <a:srgbClr val="FFFFFF"/>
                </a:solidFill>
              </a14:hiddenFill>
            </a:ext>
          </a:extLst>
        </p:spPr>
      </p:pic>
      <p:pic>
        <p:nvPicPr>
          <p:cNvPr id="36868" name="Picture 6" descr="ystone lake 3.tif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96950" y="1317625"/>
            <a:ext cx="6534150" cy="638175"/>
          </a:xfrm>
          <a:prstGeom prst="rect">
            <a:avLst/>
          </a:prstGeom>
          <a:noFill/>
          <a:ln w="38100">
            <a:solidFill>
              <a:srgbClr val="4F81BD"/>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3309938" y="327025"/>
            <a:ext cx="5834062" cy="673100"/>
          </a:xfrm>
        </p:spPr>
        <p:txBody>
          <a:bodyPr/>
          <a:lstStyle/>
          <a:p>
            <a:pPr eaLnBrk="1" hangingPunct="1"/>
            <a:r>
              <a:rPr lang="en-US" sz="2800" dirty="0">
                <a:latin typeface="Arial" charset="0"/>
              </a:rPr>
              <a:t>Taking Yellowstone’</a:t>
            </a:r>
            <a:r>
              <a:rPr lang="en-US" altLang="ja-JP" sz="2800" dirty="0">
                <a:latin typeface="Arial" charset="0"/>
              </a:rPr>
              <a:t>s </a:t>
            </a:r>
            <a:r>
              <a:rPr lang="en-US" altLang="ja-JP" sz="2800" dirty="0" smtClean="0">
                <a:latin typeface="Arial" charset="0"/>
              </a:rPr>
              <a:t>Pulse</a:t>
            </a:r>
            <a:br>
              <a:rPr lang="en-US" altLang="ja-JP" sz="2800" dirty="0" smtClean="0">
                <a:latin typeface="Arial" charset="0"/>
              </a:rPr>
            </a:br>
            <a:r>
              <a:rPr lang="en-US" altLang="ja-JP" sz="2800" dirty="0" smtClean="0">
                <a:latin typeface="Arial" charset="0"/>
              </a:rPr>
              <a:t>Data</a:t>
            </a:r>
            <a:r>
              <a:rPr lang="en-US" altLang="ja-JP" sz="2800" dirty="0">
                <a:latin typeface="Arial" charset="0"/>
              </a:rPr>
              <a:t/>
            </a:r>
            <a:br>
              <a:rPr lang="en-US" altLang="ja-JP" sz="2800" dirty="0">
                <a:latin typeface="Arial" charset="0"/>
              </a:rPr>
            </a:br>
            <a:endParaRPr lang="en-US" sz="2800" dirty="0">
              <a:latin typeface="Arial" charset="0"/>
            </a:endParaRPr>
          </a:p>
        </p:txBody>
      </p:sp>
      <p:sp>
        <p:nvSpPr>
          <p:cNvPr id="36866" name="TextBox 3"/>
          <p:cNvSpPr txBox="1">
            <a:spLocks noChangeArrowheads="1"/>
          </p:cNvSpPr>
          <p:nvPr/>
        </p:nvSpPr>
        <p:spPr bwMode="auto">
          <a:xfrm>
            <a:off x="800100" y="2078038"/>
            <a:ext cx="71755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endParaRPr lang="en-US" sz="2000" dirty="0">
              <a:solidFill>
                <a:srgbClr val="0000FF"/>
              </a:solidFill>
            </a:endParaRPr>
          </a:p>
          <a:p>
            <a:pPr lvl="1" eaLnBrk="1" hangingPunct="1"/>
            <a:r>
              <a:rPr lang="en-US" sz="2000" dirty="0" smtClean="0">
                <a:solidFill>
                  <a:srgbClr val="0000FF"/>
                </a:solidFill>
              </a:rPr>
              <a:t>Links to instructions</a:t>
            </a:r>
            <a:r>
              <a:rPr lang="en-US" sz="2000" dirty="0">
                <a:solidFill>
                  <a:srgbClr val="0000FF"/>
                </a:solidFill>
              </a:rPr>
              <a:t>:</a:t>
            </a:r>
          </a:p>
          <a:p>
            <a:pPr marL="742950" lvl="1" indent="-285750" eaLnBrk="1" hangingPunct="1">
              <a:buFont typeface="Arial"/>
              <a:buChar char="•"/>
            </a:pPr>
            <a:r>
              <a:rPr lang="en-US" sz="1800" dirty="0">
                <a:solidFill>
                  <a:srgbClr val="0000FF"/>
                </a:solidFill>
                <a:hlinkClick r:id="rId3"/>
              </a:rPr>
              <a:t>Instructions for using Google </a:t>
            </a:r>
            <a:r>
              <a:rPr lang="en-US" sz="1800" dirty="0" smtClean="0">
                <a:solidFill>
                  <a:srgbClr val="0000FF"/>
                </a:solidFill>
                <a:hlinkClick r:id="rId3"/>
              </a:rPr>
              <a:t>Earth</a:t>
            </a:r>
            <a:endParaRPr lang="en-US" sz="1800" dirty="0">
              <a:solidFill>
                <a:srgbClr val="0000FF"/>
              </a:solidFill>
            </a:endParaRPr>
          </a:p>
          <a:p>
            <a:pPr marL="742950" lvl="1" indent="-285750" eaLnBrk="1" hangingPunct="1">
              <a:buFont typeface="Arial"/>
              <a:buChar char="•"/>
            </a:pPr>
            <a:r>
              <a:rPr lang="en-US" sz="1800" dirty="0">
                <a:solidFill>
                  <a:srgbClr val="0000FF"/>
                </a:solidFill>
                <a:hlinkClick r:id="rId4"/>
              </a:rPr>
              <a:t>Instructions for converting an Excel spreadsheet into a file for Google </a:t>
            </a:r>
            <a:r>
              <a:rPr lang="en-US" sz="1800" dirty="0" smtClean="0">
                <a:solidFill>
                  <a:srgbClr val="0000FF"/>
                </a:solidFill>
                <a:hlinkClick r:id="rId4"/>
              </a:rPr>
              <a:t>Earth</a:t>
            </a:r>
            <a:endParaRPr lang="en-US" sz="1800" dirty="0">
              <a:solidFill>
                <a:srgbClr val="0000FF"/>
              </a:solidFill>
            </a:endParaRPr>
          </a:p>
          <a:p>
            <a:pPr eaLnBrk="1" hangingPunct="1"/>
            <a:endParaRPr lang="en-US" sz="1800" dirty="0"/>
          </a:p>
        </p:txBody>
      </p:sp>
      <p:pic>
        <p:nvPicPr>
          <p:cNvPr id="36867" name="Picture 5" descr="ystone lake2.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6950" y="5664200"/>
            <a:ext cx="6540500" cy="673100"/>
          </a:xfrm>
          <a:prstGeom prst="rect">
            <a:avLst/>
          </a:prstGeom>
          <a:noFill/>
          <a:ln w="38100">
            <a:solidFill>
              <a:srgbClr val="4F81BD"/>
            </a:solidFill>
            <a:round/>
            <a:headEnd/>
            <a:tailEnd/>
          </a:ln>
          <a:extLst>
            <a:ext uri="{909E8E84-426E-40dd-AFC4-6F175D3DCCD1}">
              <a14:hiddenFill xmlns:a14="http://schemas.microsoft.com/office/drawing/2010/main">
                <a:solidFill>
                  <a:srgbClr val="FFFFFF"/>
                </a:solidFill>
              </a14:hiddenFill>
            </a:ext>
          </a:extLst>
        </p:spPr>
      </p:pic>
      <p:pic>
        <p:nvPicPr>
          <p:cNvPr id="36868" name="Picture 6" descr="ystone lake 3.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6950" y="1317625"/>
            <a:ext cx="6534150" cy="638175"/>
          </a:xfrm>
          <a:prstGeom prst="rect">
            <a:avLst/>
          </a:prstGeom>
          <a:noFill/>
          <a:ln w="38100">
            <a:solidFill>
              <a:srgbClr val="4F81BD"/>
            </a:soli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1746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3309938" y="111125"/>
            <a:ext cx="5834062" cy="673100"/>
          </a:xfrm>
        </p:spPr>
        <p:txBody>
          <a:bodyPr/>
          <a:lstStyle/>
          <a:p>
            <a:pPr eaLnBrk="1" hangingPunct="1"/>
            <a:r>
              <a:rPr lang="en-US" sz="2800" dirty="0">
                <a:latin typeface="Arial" charset="0"/>
              </a:rPr>
              <a:t>Taking Yellowstone’</a:t>
            </a:r>
            <a:r>
              <a:rPr lang="en-US" altLang="ja-JP" sz="2800" dirty="0">
                <a:latin typeface="Arial" charset="0"/>
              </a:rPr>
              <a:t>s Pulse</a:t>
            </a:r>
            <a:br>
              <a:rPr lang="en-US" altLang="ja-JP" sz="2800" dirty="0">
                <a:latin typeface="Arial" charset="0"/>
              </a:rPr>
            </a:br>
            <a:r>
              <a:rPr lang="en-US" altLang="ja-JP" sz="2800" dirty="0" smtClean="0">
                <a:latin typeface="Arial" charset="0"/>
              </a:rPr>
              <a:t>Student resources</a:t>
            </a:r>
            <a:endParaRPr lang="en-US" sz="2400" dirty="0">
              <a:latin typeface="Arial" charset="0"/>
            </a:endParaRPr>
          </a:p>
        </p:txBody>
      </p:sp>
      <p:sp>
        <p:nvSpPr>
          <p:cNvPr id="38914" name="Rectangle 3"/>
          <p:cNvSpPr>
            <a:spLocks noGrp="1" noChangeArrowheads="1"/>
          </p:cNvSpPr>
          <p:nvPr>
            <p:ph type="body" idx="1"/>
          </p:nvPr>
        </p:nvSpPr>
        <p:spPr/>
        <p:txBody>
          <a:bodyPr/>
          <a:lstStyle/>
          <a:p>
            <a:pPr marL="695325" lvl="2" eaLnBrk="1" hangingPunct="1">
              <a:lnSpc>
                <a:spcPct val="90000"/>
              </a:lnSpc>
              <a:buFont typeface="Wingdings" charset="0"/>
              <a:buNone/>
            </a:pPr>
            <a:endParaRPr lang="en-US" sz="2000" dirty="0">
              <a:latin typeface="Calibri" charset="0"/>
              <a:ea typeface="ＭＳ Ｐゴシック" charset="0"/>
            </a:endParaRPr>
          </a:p>
          <a:p>
            <a:pPr marL="342900" lvl="1" indent="-342900" eaLnBrk="1" hangingPunct="1">
              <a:lnSpc>
                <a:spcPct val="90000"/>
              </a:lnSpc>
              <a:buFont typeface="Wingdings" charset="0"/>
              <a:buNone/>
            </a:pPr>
            <a:r>
              <a:rPr lang="en-US" sz="2400" dirty="0">
                <a:latin typeface="Calibri" charset="0"/>
                <a:ea typeface="ＭＳ Ｐゴシック" charset="0"/>
                <a:cs typeface="ＭＳ Ｐゴシック" charset="0"/>
              </a:rPr>
              <a:t>Information</a:t>
            </a:r>
          </a:p>
          <a:p>
            <a:r>
              <a:rPr lang="en-US" sz="2000" dirty="0">
                <a:latin typeface="Calibri" charset="0"/>
                <a:ea typeface="ＭＳ Ｐゴシック" charset="0"/>
                <a:cs typeface="ＭＳ Ｐゴシック" charset="0"/>
                <a:hlinkClick r:id="rId3"/>
              </a:rPr>
              <a:t>EARTH:  </a:t>
            </a:r>
            <a:r>
              <a:rPr lang="ja-JP" altLang="en-US" sz="2000" dirty="0">
                <a:latin typeface="Calibri" charset="0"/>
                <a:ea typeface="ＭＳ Ｐゴシック" charset="0"/>
                <a:cs typeface="ＭＳ Ｐゴシック" charset="0"/>
                <a:hlinkClick r:id="rId3"/>
              </a:rPr>
              <a:t>“</a:t>
            </a:r>
            <a:r>
              <a:rPr lang="en-US" altLang="ja-JP" sz="2000" dirty="0">
                <a:latin typeface="Calibri" charset="0"/>
                <a:ea typeface="ＭＳ Ｐゴシック" charset="0"/>
                <a:cs typeface="ＭＳ Ｐゴシック" charset="0"/>
                <a:hlinkClick r:id="rId3"/>
              </a:rPr>
              <a:t>Tracking </a:t>
            </a:r>
            <a:r>
              <a:rPr lang="en-US" altLang="ja-JP" sz="2000" dirty="0" smtClean="0">
                <a:latin typeface="Calibri" charset="0"/>
                <a:ea typeface="ＭＳ Ｐゴシック" charset="0"/>
                <a:cs typeface="ＭＳ Ｐゴシック" charset="0"/>
                <a:hlinkClick r:id="rId3"/>
              </a:rPr>
              <a:t>Yellowstone’s </a:t>
            </a:r>
            <a:r>
              <a:rPr lang="en-US" altLang="ja-JP" sz="2000" dirty="0">
                <a:latin typeface="Calibri" charset="0"/>
                <a:ea typeface="ＭＳ Ｐゴシック" charset="0"/>
                <a:cs typeface="ＭＳ Ｐゴシック" charset="0"/>
                <a:hlinkClick r:id="rId3"/>
              </a:rPr>
              <a:t>Activity</a:t>
            </a:r>
            <a:r>
              <a:rPr lang="ja-JP" altLang="en-US" sz="2000" dirty="0">
                <a:latin typeface="Calibri" charset="0"/>
                <a:ea typeface="ＭＳ Ｐゴシック" charset="0"/>
                <a:cs typeface="ＭＳ Ｐゴシック" charset="0"/>
                <a:hlinkClick r:id="rId3"/>
              </a:rPr>
              <a:t>”</a:t>
            </a:r>
            <a:endParaRPr lang="en-US" altLang="ja-JP" sz="2000" dirty="0">
              <a:latin typeface="Calibri" charset="0"/>
              <a:ea typeface="ＭＳ Ｐゴシック" charset="0"/>
              <a:cs typeface="ＭＳ Ｐゴシック" charset="0"/>
              <a:hlinkClick r:id="rId4"/>
            </a:endParaRPr>
          </a:p>
          <a:p>
            <a:pPr marL="695325" lvl="2" eaLnBrk="1" hangingPunct="1">
              <a:lnSpc>
                <a:spcPct val="90000"/>
              </a:lnSpc>
              <a:buNone/>
            </a:pPr>
            <a:r>
              <a:rPr lang="en-US" sz="1600" dirty="0">
                <a:latin typeface="Calibri" charset="0"/>
                <a:ea typeface="ＭＳ Ｐゴシック" charset="0"/>
              </a:rPr>
              <a:t>http://www.earthmagazine.org/article/tracking-yellowstones-</a:t>
            </a:r>
            <a:r>
              <a:rPr lang="en-US" sz="1600" dirty="0" smtClean="0">
                <a:latin typeface="Calibri" charset="0"/>
                <a:ea typeface="ＭＳ Ｐゴシック" charset="0"/>
              </a:rPr>
              <a:t>activity</a:t>
            </a:r>
          </a:p>
          <a:p>
            <a:pPr marL="695325" lvl="2" eaLnBrk="1" hangingPunct="1">
              <a:lnSpc>
                <a:spcPct val="90000"/>
              </a:lnSpc>
              <a:buNone/>
            </a:pPr>
            <a:r>
              <a:rPr lang="en-US" sz="1600" dirty="0" smtClean="0">
                <a:latin typeface="Calibri" charset="0"/>
                <a:ea typeface="ＭＳ Ｐゴシック" charset="0"/>
              </a:rPr>
              <a:t>(Search for “tracking yellowstone’s activity.”)</a:t>
            </a:r>
          </a:p>
          <a:p>
            <a:pPr marL="695325" lvl="2" eaLnBrk="1" hangingPunct="1">
              <a:lnSpc>
                <a:spcPct val="90000"/>
              </a:lnSpc>
              <a:buNone/>
            </a:pPr>
            <a:endParaRPr lang="en-US" sz="1600" dirty="0">
              <a:latin typeface="Calibri" charset="0"/>
              <a:ea typeface="ＭＳ Ｐゴシック" charset="0"/>
            </a:endParaRPr>
          </a:p>
          <a:p>
            <a:pPr marL="342900" lvl="1" indent="-342900" eaLnBrk="1" hangingPunct="1">
              <a:lnSpc>
                <a:spcPct val="90000"/>
              </a:lnSpc>
              <a:buFont typeface="Arial" charset="0"/>
              <a:buChar char="•"/>
            </a:pPr>
            <a:r>
              <a:rPr lang="en-US" altLang="ja-JP" sz="2000" dirty="0">
                <a:latin typeface="Calibri" charset="0"/>
                <a:ea typeface="ＭＳ Ｐゴシック" charset="0"/>
                <a:hlinkClick r:id="rId5"/>
              </a:rPr>
              <a:t>“Steam Explosions, Earthquakes, and Volcanic Eruptions—</a:t>
            </a:r>
            <a:r>
              <a:rPr lang="en-US" altLang="ja-JP" sz="2000" dirty="0" smtClean="0">
                <a:latin typeface="Calibri" charset="0"/>
                <a:ea typeface="ＭＳ Ｐゴシック" charset="0"/>
                <a:hlinkClick r:id="rId5"/>
              </a:rPr>
              <a:t>What’s </a:t>
            </a:r>
            <a:r>
              <a:rPr lang="en-US" altLang="ja-JP" sz="2000" dirty="0">
                <a:latin typeface="Calibri" charset="0"/>
                <a:ea typeface="ＭＳ Ｐゴシック" charset="0"/>
                <a:hlinkClick r:id="rId5"/>
              </a:rPr>
              <a:t>in </a:t>
            </a:r>
            <a:r>
              <a:rPr lang="en-US" altLang="ja-JP" sz="2000" dirty="0" smtClean="0">
                <a:latin typeface="Calibri" charset="0"/>
                <a:ea typeface="ＭＳ Ｐゴシック" charset="0"/>
                <a:hlinkClick r:id="rId5"/>
              </a:rPr>
              <a:t>Yellowstone’s </a:t>
            </a:r>
            <a:r>
              <a:rPr lang="en-US" altLang="ja-JP" sz="2000" dirty="0">
                <a:latin typeface="Calibri" charset="0"/>
                <a:ea typeface="ＭＳ Ｐゴシック" charset="0"/>
                <a:hlinkClick r:id="rId5"/>
              </a:rPr>
              <a:t>Future?</a:t>
            </a:r>
            <a:r>
              <a:rPr lang="ja-JP" altLang="en-US" sz="2000" dirty="0">
                <a:latin typeface="Calibri" charset="0"/>
                <a:ea typeface="ＭＳ Ｐゴシック" charset="0"/>
                <a:hlinkClick r:id="rId5"/>
              </a:rPr>
              <a:t>”</a:t>
            </a:r>
            <a:r>
              <a:rPr lang="en-US" altLang="ja-JP" sz="2000" dirty="0">
                <a:latin typeface="Calibri" charset="0"/>
                <a:ea typeface="ＭＳ Ｐゴシック" charset="0"/>
                <a:hlinkClick r:id="rId5"/>
              </a:rPr>
              <a:t> </a:t>
            </a:r>
            <a:endParaRPr lang="en-US" altLang="ja-JP" sz="2000" dirty="0">
              <a:latin typeface="Calibri" charset="0"/>
              <a:ea typeface="ＭＳ Ｐゴシック" charset="0"/>
            </a:endParaRPr>
          </a:p>
          <a:p>
            <a:pPr marL="695325" lvl="2" eaLnBrk="1" hangingPunct="1">
              <a:lnSpc>
                <a:spcPct val="90000"/>
              </a:lnSpc>
              <a:buNone/>
            </a:pPr>
            <a:r>
              <a:rPr lang="en-US" sz="1600" dirty="0">
                <a:latin typeface="Calibri" charset="0"/>
                <a:ea typeface="ＭＳ Ｐゴシック" charset="0"/>
              </a:rPr>
              <a:t>http://pubs.usgs.gov/fs/2005/3024/fs2005-3024.</a:t>
            </a:r>
            <a:r>
              <a:rPr lang="en-US" sz="1600" dirty="0" smtClean="0">
                <a:latin typeface="Calibri" charset="0"/>
                <a:ea typeface="ＭＳ Ｐゴシック" charset="0"/>
              </a:rPr>
              <a:t>pdf  (</a:t>
            </a:r>
            <a:r>
              <a:rPr lang="en-US" sz="1600" dirty="0">
                <a:latin typeface="Calibri" charset="0"/>
                <a:ea typeface="ＭＳ Ｐゴシック" charset="0"/>
              </a:rPr>
              <a:t>Search </a:t>
            </a:r>
            <a:r>
              <a:rPr lang="en-US" sz="1600" dirty="0" smtClean="0">
                <a:latin typeface="Calibri" charset="0"/>
                <a:ea typeface="ＭＳ Ｐゴシック" charset="0"/>
              </a:rPr>
              <a:t>for “pdf </a:t>
            </a:r>
            <a:r>
              <a:rPr lang="en-US" sz="1600" dirty="0">
                <a:latin typeface="Calibri" charset="0"/>
                <a:ea typeface="ＭＳ Ｐゴシック" charset="0"/>
              </a:rPr>
              <a:t>usgs explosion </a:t>
            </a:r>
            <a:r>
              <a:rPr lang="en-US" sz="1600" dirty="0" smtClean="0">
                <a:latin typeface="Calibri" charset="0"/>
                <a:ea typeface="ＭＳ Ｐゴシック" charset="0"/>
              </a:rPr>
              <a:t>yellowstone.”)</a:t>
            </a:r>
            <a:endParaRPr lang="en-US" sz="1600" dirty="0">
              <a:latin typeface="Calibri" charset="0"/>
              <a:ea typeface="ＭＳ Ｐゴシック" charset="0"/>
            </a:endParaRPr>
          </a:p>
          <a:p>
            <a:pPr marL="342900" lvl="1" indent="-342900" eaLnBrk="1" hangingPunct="1">
              <a:lnSpc>
                <a:spcPct val="90000"/>
              </a:lnSpc>
              <a:buFont typeface="Arial" charset="0"/>
              <a:buChar char="•"/>
            </a:pPr>
            <a:endParaRPr lang="en-US" sz="2000" dirty="0">
              <a:latin typeface="Calibri" charset="0"/>
              <a:ea typeface="ＭＳ Ｐゴシック" charset="0"/>
            </a:endParaRPr>
          </a:p>
          <a:p>
            <a:pPr marL="342900" lvl="1" indent="-342900" eaLnBrk="1" hangingPunct="1">
              <a:lnSpc>
                <a:spcPct val="90000"/>
              </a:lnSpc>
              <a:buFont typeface="Arial" charset="0"/>
              <a:buChar char="•"/>
            </a:pPr>
            <a:r>
              <a:rPr lang="ja-JP" altLang="en-US" sz="2000" u="sng" dirty="0">
                <a:latin typeface="Calibri" charset="0"/>
                <a:ea typeface="ＭＳ Ｐゴシック" charset="0"/>
                <a:hlinkClick r:id="rId6"/>
              </a:rPr>
              <a:t>“</a:t>
            </a:r>
            <a:r>
              <a:rPr lang="en-US" altLang="ja-JP" sz="2000" u="sng" dirty="0">
                <a:latin typeface="Calibri" charset="0"/>
                <a:ea typeface="ＭＳ Ｐゴシック" charset="0"/>
                <a:hlinkClick r:id="rId6"/>
              </a:rPr>
              <a:t>Tracking Changes in Yellowstone's Restless Volcanic System</a:t>
            </a:r>
            <a:r>
              <a:rPr lang="ja-JP" altLang="en-US" sz="2000" u="sng" dirty="0">
                <a:latin typeface="Calibri" charset="0"/>
                <a:ea typeface="ＭＳ Ｐゴシック" charset="0"/>
                <a:hlinkClick r:id="rId6"/>
              </a:rPr>
              <a:t>”</a:t>
            </a:r>
            <a:endParaRPr lang="en-US" altLang="ja-JP" sz="2000" u="sng" dirty="0">
              <a:latin typeface="Calibri" charset="0"/>
              <a:ea typeface="ＭＳ Ｐゴシック" charset="0"/>
            </a:endParaRPr>
          </a:p>
          <a:p>
            <a:pPr marL="695325" lvl="2" eaLnBrk="1" hangingPunct="1">
              <a:lnSpc>
                <a:spcPct val="90000"/>
              </a:lnSpc>
              <a:buFont typeface="Wingdings" charset="0"/>
              <a:buNone/>
            </a:pPr>
            <a:r>
              <a:rPr lang="en-US" sz="1600" dirty="0">
                <a:latin typeface="Calibri" charset="0"/>
                <a:ea typeface="ＭＳ Ｐゴシック" charset="0"/>
              </a:rPr>
              <a:t>http://pubs.usgs.gov/fs/fs100-03</a:t>
            </a:r>
            <a:r>
              <a:rPr lang="en-US" sz="1600" dirty="0" smtClean="0">
                <a:latin typeface="Calibri" charset="0"/>
                <a:ea typeface="ＭＳ Ｐゴシック" charset="0"/>
              </a:rPr>
              <a:t>/  (Search for “tracking changes yellowstone.”)</a:t>
            </a:r>
          </a:p>
          <a:p>
            <a:pPr marL="695325" lvl="2" eaLnBrk="1" hangingPunct="1">
              <a:lnSpc>
                <a:spcPct val="90000"/>
              </a:lnSpc>
              <a:buFont typeface="Wingdings" charset="0"/>
              <a:buNone/>
            </a:pPr>
            <a:endParaRPr lang="en-US" sz="1600" dirty="0">
              <a:latin typeface="Calibri" charset="0"/>
              <a:ea typeface="ＭＳ Ｐゴシック" charset="0"/>
            </a:endParaRPr>
          </a:p>
          <a:p>
            <a:pPr marL="695325" lvl="2" eaLnBrk="1" hangingPunct="1">
              <a:lnSpc>
                <a:spcPct val="90000"/>
              </a:lnSpc>
              <a:buFont typeface="Wingdings" charset="0"/>
              <a:buNone/>
            </a:pPr>
            <a:endParaRPr lang="en-US" sz="1600" dirty="0">
              <a:latin typeface="Calibri" charset="0"/>
              <a:ea typeface="ＭＳ Ｐゴシック" charset="0"/>
            </a:endParaRPr>
          </a:p>
          <a:p>
            <a:pPr marL="695325" lvl="2" eaLnBrk="1" hangingPunct="1">
              <a:lnSpc>
                <a:spcPct val="90000"/>
              </a:lnSpc>
              <a:buFont typeface="Wingdings" charset="0"/>
              <a:buNone/>
            </a:pPr>
            <a:endParaRPr lang="en-US" sz="1600" dirty="0" smtClean="0">
              <a:latin typeface="Calibri" charset="0"/>
              <a:ea typeface="ＭＳ Ｐゴシック" charset="0"/>
            </a:endParaRPr>
          </a:p>
          <a:p>
            <a:pPr marL="695325" lvl="2" eaLnBrk="1" hangingPunct="1">
              <a:lnSpc>
                <a:spcPct val="90000"/>
              </a:lnSpc>
              <a:buFont typeface="Wingdings" charset="0"/>
              <a:buNone/>
            </a:pPr>
            <a:endParaRPr lang="en-US" sz="1600" dirty="0">
              <a:latin typeface="Calibri" charset="0"/>
              <a:ea typeface="ＭＳ Ｐゴシック" charset="0"/>
            </a:endParaRPr>
          </a:p>
          <a:p>
            <a:pPr marL="695325" lvl="2" eaLnBrk="1" hangingPunct="1">
              <a:lnSpc>
                <a:spcPct val="90000"/>
              </a:lnSpc>
              <a:buFont typeface="Wingdings" charset="0"/>
              <a:buNone/>
            </a:pPr>
            <a:endParaRPr lang="en-US" sz="1600" dirty="0">
              <a:latin typeface="Calibri" charset="0"/>
              <a:ea typeface="ＭＳ Ｐゴシック" charset="0"/>
            </a:endParaRPr>
          </a:p>
          <a:p>
            <a:pPr marL="695325" lvl="2" eaLnBrk="1" hangingPunct="1">
              <a:lnSpc>
                <a:spcPct val="90000"/>
              </a:lnSpc>
              <a:buFont typeface="Wingdings" charset="0"/>
              <a:buNone/>
            </a:pPr>
            <a:endParaRPr lang="en-US" sz="1600" dirty="0">
              <a:latin typeface="Calibri" charset="0"/>
              <a:ea typeface="ＭＳ Ｐゴシック" charset="0"/>
            </a:endParaRPr>
          </a:p>
          <a:p>
            <a:pPr marL="695325" lvl="2" eaLnBrk="1" hangingPunct="1">
              <a:lnSpc>
                <a:spcPct val="90000"/>
              </a:lnSpc>
              <a:buFont typeface="Wingdings" charset="0"/>
              <a:buNone/>
            </a:pPr>
            <a:endParaRPr lang="en-US" sz="1600" dirty="0">
              <a:latin typeface="Calibri" charset="0"/>
              <a:ea typeface="ＭＳ Ｐゴシック" charset="0"/>
            </a:endParaRPr>
          </a:p>
          <a:p>
            <a:pPr marL="695325" lvl="2" eaLnBrk="1" hangingPunct="1">
              <a:lnSpc>
                <a:spcPct val="90000"/>
              </a:lnSpc>
              <a:buFont typeface="Wingdings" charset="0"/>
              <a:buNone/>
            </a:pPr>
            <a:endParaRPr lang="en-US" sz="1600" dirty="0">
              <a:latin typeface="Calibri" charset="0"/>
              <a:ea typeface="ＭＳ Ｐゴシック" charset="0"/>
            </a:endParaRPr>
          </a:p>
          <a:p>
            <a:pPr marL="342900" lvl="1" indent="-342900" eaLnBrk="1" hangingPunct="1">
              <a:lnSpc>
                <a:spcPct val="90000"/>
              </a:lnSpc>
              <a:buFont typeface="Wingdings" charset="0"/>
              <a:buNone/>
            </a:pPr>
            <a:endParaRPr lang="en-US" sz="1600" dirty="0">
              <a:latin typeface="Calibri" charset="0"/>
              <a:ea typeface="ＭＳ Ｐゴシック" charset="0"/>
            </a:endParaRPr>
          </a:p>
          <a:p>
            <a:pPr eaLnBrk="1" hangingPunct="1">
              <a:lnSpc>
                <a:spcPct val="90000"/>
              </a:lnSpc>
            </a:pPr>
            <a:endParaRPr lang="en-US" sz="2800" dirty="0">
              <a:solidFill>
                <a:srgbClr val="CC0000"/>
              </a:solidFill>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3309938" y="136525"/>
            <a:ext cx="5834062" cy="673100"/>
          </a:xfrm>
        </p:spPr>
        <p:txBody>
          <a:bodyPr/>
          <a:lstStyle/>
          <a:p>
            <a:pPr eaLnBrk="1" hangingPunct="1"/>
            <a:r>
              <a:rPr lang="en-US" sz="2800" dirty="0">
                <a:latin typeface="Arial" charset="0"/>
              </a:rPr>
              <a:t>Taking Yellowstone’</a:t>
            </a:r>
            <a:r>
              <a:rPr lang="en-US" altLang="ja-JP" sz="2800" dirty="0">
                <a:latin typeface="Arial" charset="0"/>
              </a:rPr>
              <a:t>s Pulse</a:t>
            </a:r>
            <a:br>
              <a:rPr lang="en-US" altLang="ja-JP" sz="2800" dirty="0">
                <a:latin typeface="Arial" charset="0"/>
              </a:rPr>
            </a:br>
            <a:r>
              <a:rPr lang="en-US" altLang="ja-JP" sz="2800" dirty="0">
                <a:latin typeface="Arial" charset="0"/>
              </a:rPr>
              <a:t>Sources</a:t>
            </a:r>
            <a:endParaRPr lang="en-US" sz="2400" dirty="0">
              <a:latin typeface="Arial" charset="0"/>
            </a:endParaRPr>
          </a:p>
        </p:txBody>
      </p:sp>
      <p:sp>
        <p:nvSpPr>
          <p:cNvPr id="40962" name="Rectangle 3"/>
          <p:cNvSpPr>
            <a:spLocks noGrp="1" noChangeArrowheads="1"/>
          </p:cNvSpPr>
          <p:nvPr>
            <p:ph type="body" idx="1"/>
          </p:nvPr>
        </p:nvSpPr>
        <p:spPr/>
        <p:txBody>
          <a:bodyPr/>
          <a:lstStyle/>
          <a:p>
            <a:pPr eaLnBrk="1" hangingPunct="1">
              <a:spcBef>
                <a:spcPct val="0"/>
              </a:spcBef>
              <a:buSzPct val="90000"/>
            </a:pPr>
            <a:r>
              <a:rPr lang="en-US" sz="1200" dirty="0">
                <a:latin typeface="Calibri" charset="0"/>
                <a:ea typeface="ＭＳ Ｐゴシック" charset="0"/>
                <a:cs typeface="ＭＳ Ｐゴシック" charset="0"/>
              </a:rPr>
              <a:t>American Museum of Natural History (n.d.) Science Bulletins</a:t>
            </a:r>
            <a:r>
              <a:rPr lang="en-US" sz="1200" dirty="0" smtClean="0">
                <a:latin typeface="Calibri" charset="0"/>
                <a:ea typeface="ＭＳ Ｐゴシック" charset="0"/>
                <a:cs typeface="ＭＳ Ｐゴシック" charset="0"/>
              </a:rPr>
              <a:t>:  </a:t>
            </a:r>
            <a:r>
              <a:rPr lang="en-US" sz="1200" dirty="0" smtClean="0">
                <a:latin typeface="Calibri" charset="0"/>
                <a:ea typeface="ＭＳ Ｐゴシック" charset="0"/>
                <a:cs typeface="ＭＳ Ｐゴシック" charset="0"/>
                <a:hlinkClick r:id="rId3"/>
              </a:rPr>
              <a:t>“Yellowstone: Monitoring the Fire Below, “Signs of Restlessness.”</a:t>
            </a:r>
            <a:r>
              <a:rPr lang="en-US" sz="1200" dirty="0">
                <a:latin typeface="Calibri" charset="0"/>
                <a:ea typeface="ＭＳ Ｐゴシック" charset="0"/>
                <a:cs typeface="ＭＳ Ｐゴシック" charset="0"/>
              </a:rPr>
              <a:t> http://www.amnh.org/explore/science-bulletins/earth/documentaries/yellowstone-monitoring-the-fire-below/article-signs-of-</a:t>
            </a:r>
            <a:r>
              <a:rPr lang="en-US" sz="1200" dirty="0" smtClean="0">
                <a:latin typeface="Calibri" charset="0"/>
                <a:ea typeface="ＭＳ Ｐゴシック" charset="0"/>
                <a:cs typeface="ＭＳ Ｐゴシック" charset="0"/>
              </a:rPr>
              <a:t>restlessness  (Search for “amnh signs restlessness.”)</a:t>
            </a:r>
            <a:endParaRPr lang="en-US" altLang="ja-JP" sz="1200" dirty="0" smtClean="0">
              <a:latin typeface="Calibri" charset="0"/>
              <a:ea typeface="ＭＳ Ｐゴシック" charset="0"/>
              <a:cs typeface="ＭＳ Ｐゴシック" charset="0"/>
            </a:endParaRPr>
          </a:p>
          <a:p>
            <a:pPr eaLnBrk="1" hangingPunct="1">
              <a:spcBef>
                <a:spcPct val="0"/>
              </a:spcBef>
              <a:buSzPct val="90000"/>
            </a:pPr>
            <a:endParaRPr lang="en-US" sz="1200" dirty="0">
              <a:latin typeface="Calibri" charset="0"/>
              <a:ea typeface="ＭＳ Ｐゴシック" charset="0"/>
              <a:cs typeface="ＭＳ Ｐゴシック" charset="0"/>
            </a:endParaRPr>
          </a:p>
          <a:p>
            <a:pPr eaLnBrk="1" hangingPunct="1">
              <a:spcBef>
                <a:spcPct val="0"/>
              </a:spcBef>
            </a:pPr>
            <a:r>
              <a:rPr lang="en-US" sz="1200" dirty="0">
                <a:latin typeface="Calibri" charset="0"/>
                <a:ea typeface="ＭＳ Ｐゴシック" charset="0"/>
                <a:cs typeface="ＭＳ Ｐゴシック" charset="0"/>
              </a:rPr>
              <a:t>Christensen, R. et. al.2007. USGS:  Open-file Report 2007-1071.  </a:t>
            </a:r>
            <a:r>
              <a:rPr lang="en-US" altLang="ja-JP" sz="1200" dirty="0" smtClean="0">
                <a:latin typeface="Calibri" charset="0"/>
                <a:ea typeface="ＭＳ Ｐゴシック" charset="0"/>
                <a:cs typeface="ＭＳ Ｐゴシック" charset="0"/>
                <a:hlinkClick r:id="rId4"/>
              </a:rPr>
              <a:t>“Preliminary Assessment of Volcanic and Hydrothermal Hazards in Yellowstone National Park and Vicinity.“</a:t>
            </a:r>
            <a:r>
              <a:rPr lang="en-US" altLang="ja-JP" sz="1200" dirty="0" smtClean="0">
                <a:latin typeface="Calibri" charset="0"/>
                <a:ea typeface="ＭＳ Ｐゴシック" charset="0"/>
                <a:cs typeface="ＭＳ Ｐゴシック" charset="0"/>
              </a:rPr>
              <a:t>  </a:t>
            </a:r>
            <a:r>
              <a:rPr lang="de-DE" altLang="ja-JP" sz="1200" dirty="0" smtClean="0">
                <a:latin typeface="Calibri" charset="0"/>
                <a:ea typeface="ＭＳ Ｐゴシック" charset="0"/>
                <a:cs typeface="ＭＳ Ｐゴシック" charset="0"/>
              </a:rPr>
              <a:t>http</a:t>
            </a:r>
            <a:r>
              <a:rPr lang="de-DE" altLang="ja-JP" sz="1200" dirty="0">
                <a:latin typeface="Calibri" charset="0"/>
                <a:ea typeface="ＭＳ Ｐゴシック" charset="0"/>
                <a:cs typeface="ＭＳ Ｐゴシック" charset="0"/>
              </a:rPr>
              <a:t>://pubs.usgs.gov/of/2007/1071</a:t>
            </a:r>
            <a:r>
              <a:rPr lang="de-DE" altLang="ja-JP" sz="1200" dirty="0" smtClean="0">
                <a:latin typeface="Calibri" charset="0"/>
                <a:ea typeface="ＭＳ Ｐゴシック" charset="0"/>
                <a:cs typeface="ＭＳ Ｐゴシック" charset="0"/>
              </a:rPr>
              <a:t>/  </a:t>
            </a:r>
            <a:r>
              <a:rPr lang="en-US" altLang="ja-JP" sz="1200" dirty="0" smtClean="0">
                <a:latin typeface="Calibri" charset="0"/>
                <a:ea typeface="ＭＳ Ｐゴシック" charset="0"/>
                <a:cs typeface="ＭＳ Ｐゴシック" charset="0"/>
              </a:rPr>
              <a:t> (Search fo</a:t>
            </a:r>
            <a:r>
              <a:rPr lang="en-US" altLang="ja-JP" sz="1200" dirty="0">
                <a:latin typeface="Calibri" charset="0"/>
                <a:ea typeface="ＭＳ Ｐゴシック" charset="0"/>
                <a:cs typeface="ＭＳ Ｐゴシック" charset="0"/>
              </a:rPr>
              <a:t>r </a:t>
            </a:r>
            <a:r>
              <a:rPr lang="en-US" altLang="ja-JP" sz="1200" dirty="0" smtClean="0">
                <a:latin typeface="Calibri" charset="0"/>
                <a:ea typeface="ＭＳ Ｐゴシック" charset="0"/>
                <a:cs typeface="ＭＳ Ｐゴシック" charset="0"/>
              </a:rPr>
              <a:t>“preliminary volcanic hydrothermal hazards </a:t>
            </a:r>
            <a:r>
              <a:rPr lang="en-US" altLang="ja-JP" sz="1200" dirty="0">
                <a:latin typeface="Calibri" charset="0"/>
                <a:ea typeface="ＭＳ Ｐゴシック" charset="0"/>
                <a:cs typeface="ＭＳ Ｐゴシック" charset="0"/>
              </a:rPr>
              <a:t>y</a:t>
            </a:r>
            <a:r>
              <a:rPr lang="en-US" altLang="ja-JP" sz="1200" dirty="0" smtClean="0">
                <a:latin typeface="Calibri" charset="0"/>
                <a:ea typeface="ＭＳ Ｐゴシック" charset="0"/>
                <a:cs typeface="ＭＳ Ｐゴシック" charset="0"/>
              </a:rPr>
              <a:t>ellowstone.”)</a:t>
            </a:r>
            <a:endParaRPr lang="en-US" altLang="ja-JP" sz="1200" dirty="0">
              <a:latin typeface="Calibri" charset="0"/>
              <a:ea typeface="ＭＳ Ｐゴシック" charset="0"/>
              <a:cs typeface="ＭＳ Ｐゴシック" charset="0"/>
            </a:endParaRPr>
          </a:p>
          <a:p>
            <a:pPr eaLnBrk="1" hangingPunct="1">
              <a:spcBef>
                <a:spcPct val="0"/>
              </a:spcBef>
            </a:pPr>
            <a:endParaRPr lang="en-US" sz="1200" dirty="0">
              <a:latin typeface="Calibri" charset="0"/>
              <a:ea typeface="ＭＳ Ｐゴシック" charset="0"/>
              <a:cs typeface="ＭＳ Ｐゴシック" charset="0"/>
            </a:endParaRPr>
          </a:p>
          <a:p>
            <a:pPr eaLnBrk="1" hangingPunct="1">
              <a:spcBef>
                <a:spcPct val="0"/>
              </a:spcBef>
            </a:pPr>
            <a:r>
              <a:rPr lang="en-US" sz="1200" dirty="0">
                <a:latin typeface="Calibri" charset="0"/>
                <a:ea typeface="ＭＳ Ｐゴシック" charset="0"/>
                <a:cs typeface="ＭＳ Ｐゴシック" charset="0"/>
              </a:rPr>
              <a:t>Dzurisin, D.; Savage, J.C.; and Fournier, R.O. 1990.  </a:t>
            </a:r>
            <a:r>
              <a:rPr lang="en-US" altLang="ja-JP" sz="1200" dirty="0" smtClean="0">
                <a:latin typeface="Calibri" charset="0"/>
                <a:ea typeface="ＭＳ Ｐゴシック" charset="0"/>
                <a:cs typeface="ＭＳ Ｐゴシック" charset="0"/>
                <a:hlinkClick r:id="rId5"/>
              </a:rPr>
              <a:t>“Recent crustal subsidence at Yellowstone Caldera, Wyoming.”</a:t>
            </a:r>
            <a:r>
              <a:rPr lang="en-US" altLang="ja-JP" sz="1200" dirty="0" smtClean="0">
                <a:latin typeface="Calibri" charset="0"/>
                <a:ea typeface="ＭＳ Ｐゴシック" charset="0"/>
                <a:cs typeface="ＭＳ Ｐゴシック" charset="0"/>
              </a:rPr>
              <a:t>  Bulletin </a:t>
            </a:r>
            <a:r>
              <a:rPr lang="en-US" altLang="ja-JP" sz="1200" dirty="0">
                <a:latin typeface="Calibri" charset="0"/>
                <a:ea typeface="ＭＳ Ｐゴシック" charset="0"/>
                <a:cs typeface="ＭＳ Ｐゴシック" charset="0"/>
              </a:rPr>
              <a:t>of Volcanology, v. 52, p. 247-270. accessed from Yellowstone Volcano Observatory</a:t>
            </a:r>
            <a:r>
              <a:rPr lang="en-US" altLang="ja-JP" sz="1200" dirty="0" smtClean="0">
                <a:latin typeface="Calibri" charset="0"/>
                <a:ea typeface="ＭＳ Ｐゴシック" charset="0"/>
                <a:cs typeface="ＭＳ Ｐゴシック" charset="0"/>
              </a:rPr>
              <a:t>,</a:t>
            </a:r>
            <a:r>
              <a:rPr lang="ja-JP" altLang="en-US" sz="1200" dirty="0" smtClean="0">
                <a:latin typeface="Calibri" charset="0"/>
                <a:ea typeface="ＭＳ Ｐゴシック" charset="0"/>
                <a:cs typeface="ＭＳ Ｐゴシック" charset="0"/>
              </a:rPr>
              <a:t>“</a:t>
            </a:r>
            <a:r>
              <a:rPr lang="en-US" altLang="ja-JP" sz="1200" dirty="0" smtClean="0">
                <a:latin typeface="Calibri" charset="0"/>
                <a:ea typeface="ＭＳ Ｐゴシック" charset="0"/>
                <a:cs typeface="ＭＳ Ｐゴシック" charset="0"/>
              </a:rPr>
              <a:t> Leveling </a:t>
            </a:r>
            <a:r>
              <a:rPr lang="en-US" altLang="ja-JP" sz="1200" dirty="0">
                <a:latin typeface="Calibri" charset="0"/>
                <a:ea typeface="ＭＳ Ｐゴシック" charset="0"/>
                <a:cs typeface="ＭＳ Ｐゴシック" charset="0"/>
              </a:rPr>
              <a:t>Data Across Yellowstone </a:t>
            </a:r>
            <a:r>
              <a:rPr lang="en-US" altLang="ja-JP" sz="1200" dirty="0" smtClean="0">
                <a:latin typeface="Calibri" charset="0"/>
                <a:ea typeface="ＭＳ Ｐゴシック" charset="0"/>
                <a:cs typeface="ＭＳ Ｐゴシック" charset="0"/>
              </a:rPr>
              <a:t>Caldera.</a:t>
            </a:r>
            <a:r>
              <a:rPr lang="ja-JP" altLang="en-US" sz="1200" dirty="0" smtClean="0">
                <a:latin typeface="Calibri" charset="0"/>
                <a:ea typeface="ＭＳ Ｐゴシック" charset="0"/>
                <a:cs typeface="ＭＳ Ｐゴシック" charset="0"/>
              </a:rPr>
              <a:t>”</a:t>
            </a:r>
            <a:r>
              <a:rPr lang="en-US" altLang="ja-JP" sz="1200" dirty="0">
                <a:latin typeface="Calibri" charset="0"/>
                <a:ea typeface="ＭＳ Ｐゴシック" charset="0"/>
                <a:cs typeface="ＭＳ Ｐゴシック" charset="0"/>
              </a:rPr>
              <a:t> http://pubs.er.usgs.gov/publication/</a:t>
            </a:r>
            <a:r>
              <a:rPr lang="en-US" altLang="ja-JP" sz="1200" dirty="0" smtClean="0">
                <a:latin typeface="Calibri" charset="0"/>
                <a:ea typeface="ＭＳ Ｐゴシック" charset="0"/>
                <a:cs typeface="ＭＳ Ｐゴシック" charset="0"/>
              </a:rPr>
              <a:t>70016303  (</a:t>
            </a:r>
            <a:r>
              <a:rPr lang="en-US" altLang="ja-JP" sz="1200" dirty="0">
                <a:latin typeface="Calibri" charset="0"/>
                <a:ea typeface="ＭＳ Ｐゴシック" charset="0"/>
                <a:cs typeface="ＭＳ Ｐゴシック" charset="0"/>
              </a:rPr>
              <a:t>Search for </a:t>
            </a:r>
            <a:r>
              <a:rPr lang="en-US" altLang="ja-JP" sz="1200" dirty="0" smtClean="0">
                <a:latin typeface="Calibri" charset="0"/>
                <a:ea typeface="ＭＳ Ｐゴシック" charset="0"/>
                <a:cs typeface="ＭＳ Ｐゴシック" charset="0"/>
              </a:rPr>
              <a:t>“recent </a:t>
            </a:r>
            <a:r>
              <a:rPr lang="en-US" altLang="ja-JP" sz="1200" dirty="0">
                <a:latin typeface="Calibri" charset="0"/>
                <a:ea typeface="ＭＳ Ｐゴシック" charset="0"/>
                <a:cs typeface="ＭＳ Ｐゴシック" charset="0"/>
              </a:rPr>
              <a:t>subsidence at y</a:t>
            </a:r>
            <a:r>
              <a:rPr lang="en-US" altLang="ja-JP" sz="1200" dirty="0" smtClean="0">
                <a:latin typeface="Calibri" charset="0"/>
                <a:ea typeface="ＭＳ Ｐゴシック" charset="0"/>
                <a:cs typeface="ＭＳ Ｐゴシック" charset="0"/>
              </a:rPr>
              <a:t>ellowstone.”)</a:t>
            </a:r>
          </a:p>
          <a:p>
            <a:pPr eaLnBrk="1" hangingPunct="1">
              <a:spcBef>
                <a:spcPct val="0"/>
              </a:spcBef>
            </a:pPr>
            <a:endParaRPr lang="en-US" sz="1200" dirty="0">
              <a:latin typeface="Calibri" charset="0"/>
              <a:ea typeface="ＭＳ Ｐゴシック" charset="0"/>
              <a:cs typeface="ＭＳ Ｐゴシック" charset="0"/>
            </a:endParaRPr>
          </a:p>
          <a:p>
            <a:pPr eaLnBrk="1" hangingPunct="1">
              <a:spcBef>
                <a:spcPct val="0"/>
              </a:spcBef>
            </a:pPr>
            <a:r>
              <a:rPr lang="en-US" sz="1200" dirty="0">
                <a:latin typeface="Calibri" charset="0"/>
                <a:ea typeface="ＭＳ Ｐゴシック" charset="0"/>
                <a:cs typeface="ＭＳ Ｐゴシック" charset="0"/>
              </a:rPr>
              <a:t>Puckas, C.;  Smith, R;  Meertens, C.; and Chang, W-L.  2007. </a:t>
            </a:r>
            <a:r>
              <a:rPr lang="en-US" altLang="ja-JP" sz="1200" dirty="0" smtClean="0">
                <a:latin typeface="Calibri" charset="0"/>
                <a:ea typeface="ＭＳ Ｐゴシック" charset="0"/>
                <a:cs typeface="ＭＳ Ｐゴシック" charset="0"/>
                <a:hlinkClick r:id="rId6"/>
              </a:rPr>
              <a:t>“Crustal deformation of the Yellowstone-Snake River Plain volcano-tectonic system: Campaign and continuous GPS observations, 1987-2004.” </a:t>
            </a:r>
            <a:r>
              <a:rPr lang="en-US" altLang="ja-JP" sz="1200" dirty="0" smtClean="0">
                <a:latin typeface="Calibri" charset="0"/>
                <a:ea typeface="ＭＳ Ｐゴシック" charset="0"/>
                <a:cs typeface="ＭＳ Ｐゴシック" charset="0"/>
              </a:rPr>
              <a:t>Journal of Geophysical Research,  v. 112.  http://volcanoes.usgs.gov/yvo/2007/PuskasJGR.pdf  (Search for “Puskas deformation yellowstone-snake river.”)</a:t>
            </a:r>
          </a:p>
          <a:p>
            <a:pPr eaLnBrk="1" hangingPunct="1">
              <a:spcBef>
                <a:spcPct val="0"/>
              </a:spcBef>
              <a:buFontTx/>
              <a:buNone/>
            </a:pPr>
            <a:endParaRPr lang="en-US" sz="1200" u="sng" dirty="0" smtClean="0">
              <a:latin typeface="Calibri" charset="0"/>
              <a:ea typeface="ＭＳ Ｐゴシック" charset="0"/>
              <a:cs typeface="ＭＳ Ｐゴシック" charset="0"/>
            </a:endParaRPr>
          </a:p>
          <a:p>
            <a:pPr eaLnBrk="1" hangingPunct="1">
              <a:spcBef>
                <a:spcPct val="0"/>
              </a:spcBef>
            </a:pPr>
            <a:r>
              <a:rPr lang="en-US" sz="1200" dirty="0" smtClean="0">
                <a:latin typeface="Calibri" charset="0"/>
                <a:ea typeface="ＭＳ Ｐゴシック" charset="0"/>
                <a:cs typeface="ＭＳ Ｐゴシック" charset="0"/>
              </a:rPr>
              <a:t>USGS</a:t>
            </a:r>
            <a:r>
              <a:rPr lang="en-US" sz="1200" dirty="0">
                <a:latin typeface="Calibri" charset="0"/>
                <a:ea typeface="ＭＳ Ｐゴシック" charset="0"/>
                <a:cs typeface="ＭＳ Ｐゴシック" charset="0"/>
              </a:rPr>
              <a:t>.  2010. Yellowstone Volcano Observatory.  </a:t>
            </a:r>
            <a:r>
              <a:rPr lang="ja-JP" altLang="en-US" sz="1200" dirty="0">
                <a:latin typeface="Calibri" charset="0"/>
                <a:ea typeface="ＭＳ Ｐゴシック" charset="0"/>
                <a:cs typeface="ＭＳ Ｐゴシック" charset="0"/>
                <a:hlinkClick r:id="rId7"/>
              </a:rPr>
              <a:t>“</a:t>
            </a:r>
            <a:r>
              <a:rPr lang="en-US" altLang="ja-JP" sz="1200" dirty="0">
                <a:latin typeface="Calibri" charset="0"/>
                <a:ea typeface="ＭＳ Ｐゴシック" charset="0"/>
                <a:cs typeface="ＭＳ Ｐゴシック" charset="0"/>
                <a:hlinkClick r:id="rId7"/>
              </a:rPr>
              <a:t>Volcano Monitoring at Yellowstone National Park</a:t>
            </a:r>
            <a:r>
              <a:rPr lang="ja-JP" altLang="en-US" sz="1200" dirty="0">
                <a:latin typeface="Calibri" charset="0"/>
                <a:ea typeface="ＭＳ Ｐゴシック" charset="0"/>
                <a:cs typeface="ＭＳ Ｐゴシック" charset="0"/>
                <a:hlinkClick r:id="rId7"/>
              </a:rPr>
              <a:t>”</a:t>
            </a:r>
            <a:r>
              <a:rPr lang="en-US" altLang="ja-JP" sz="1200" dirty="0">
                <a:latin typeface="Calibri" charset="0"/>
                <a:ea typeface="ＭＳ Ｐゴシック" charset="0"/>
                <a:cs typeface="ＭＳ Ｐゴシック" charset="0"/>
              </a:rPr>
              <a:t>   http://volcanoes.usgs.gov/yvo/activity/monitoring/</a:t>
            </a:r>
            <a:r>
              <a:rPr lang="en-US" altLang="ja-JP" sz="1200" dirty="0" smtClean="0">
                <a:latin typeface="Calibri" charset="0"/>
                <a:ea typeface="ＭＳ Ｐゴシック" charset="0"/>
                <a:cs typeface="ＭＳ Ｐゴシック" charset="0"/>
              </a:rPr>
              <a:t>index.php  (Search for “YVO monitoring.”)</a:t>
            </a:r>
            <a:endParaRPr lang="en-US" altLang="ja-JP" sz="1200" dirty="0">
              <a:latin typeface="Calibri" charset="0"/>
              <a:ea typeface="ＭＳ Ｐゴシック" charset="0"/>
              <a:cs typeface="ＭＳ Ｐゴシック" charset="0"/>
            </a:endParaRPr>
          </a:p>
          <a:p>
            <a:pPr eaLnBrk="1" hangingPunct="1">
              <a:spcBef>
                <a:spcPct val="0"/>
              </a:spcBef>
            </a:pPr>
            <a:endParaRPr lang="en-US" sz="1200" dirty="0">
              <a:latin typeface="Calibri" charset="0"/>
              <a:ea typeface="ＭＳ Ｐゴシック" charset="0"/>
              <a:cs typeface="ＭＳ Ｐゴシック" charset="0"/>
            </a:endParaRPr>
          </a:p>
          <a:p>
            <a:pPr eaLnBrk="1" hangingPunct="1">
              <a:spcBef>
                <a:spcPct val="0"/>
              </a:spcBef>
            </a:pPr>
            <a:r>
              <a:rPr lang="en-US" sz="1200" dirty="0">
                <a:latin typeface="Calibri" charset="0"/>
                <a:ea typeface="ＭＳ Ｐゴシック" charset="0"/>
                <a:cs typeface="ＭＳ Ｐゴシック" charset="0"/>
              </a:rPr>
              <a:t>USGS.  2008.  Yellowstone Volcano Observatory.  </a:t>
            </a:r>
            <a:r>
              <a:rPr lang="ja-JP" altLang="en-US" sz="1200" dirty="0">
                <a:latin typeface="Calibri" charset="0"/>
                <a:ea typeface="ＭＳ Ｐゴシック" charset="0"/>
                <a:cs typeface="ＭＳ Ｐゴシック" charset="0"/>
                <a:hlinkClick r:id="rId8"/>
              </a:rPr>
              <a:t>“</a:t>
            </a:r>
            <a:r>
              <a:rPr lang="en-US" altLang="ja-JP" sz="1200" dirty="0">
                <a:latin typeface="Calibri" charset="0"/>
                <a:ea typeface="ＭＳ Ｐゴシック" charset="0"/>
                <a:cs typeface="ＭＳ Ｐゴシック" charset="0"/>
                <a:hlinkClick r:id="rId8"/>
              </a:rPr>
              <a:t>Recent ups and downs of Yellowstone Caldera.</a:t>
            </a:r>
            <a:r>
              <a:rPr lang="ja-JP" altLang="en-US" sz="1200" dirty="0">
                <a:latin typeface="Calibri" charset="0"/>
                <a:ea typeface="ＭＳ Ｐゴシック" charset="0"/>
                <a:cs typeface="ＭＳ Ｐゴシック" charset="0"/>
                <a:hlinkClick r:id="rId8"/>
              </a:rPr>
              <a:t>”</a:t>
            </a:r>
            <a:r>
              <a:rPr lang="en-US" altLang="ja-JP" sz="1200" dirty="0">
                <a:latin typeface="Calibri" charset="0"/>
                <a:ea typeface="ＭＳ Ｐゴシック" charset="0"/>
                <a:cs typeface="ＭＳ Ｐゴシック" charset="0"/>
                <a:hlinkClick r:id="rId8"/>
              </a:rPr>
              <a:t> </a:t>
            </a:r>
            <a:r>
              <a:rPr lang="en-US" altLang="ja-JP" sz="1200" dirty="0">
                <a:latin typeface="Calibri" charset="0"/>
                <a:ea typeface="ＭＳ Ｐゴシック" charset="0"/>
                <a:cs typeface="ＭＳ Ｐゴシック" charset="0"/>
              </a:rPr>
              <a:t>    http://volcanoes.usgs.gov/yvo/publications/2007/</a:t>
            </a:r>
            <a:r>
              <a:rPr lang="en-US" altLang="ja-JP" sz="1200" dirty="0" smtClean="0">
                <a:latin typeface="Calibri" charset="0"/>
                <a:ea typeface="ＭＳ Ｐゴシック" charset="0"/>
                <a:cs typeface="ＭＳ Ｐゴシック" charset="0"/>
              </a:rPr>
              <a:t>upsanddowns.php  (Search for “ups downs yellowstone.”)</a:t>
            </a:r>
            <a:endParaRPr lang="en-US" altLang="ja-JP" sz="1200" dirty="0">
              <a:latin typeface="Calibri" charset="0"/>
              <a:ea typeface="ＭＳ Ｐゴシック" charset="0"/>
              <a:cs typeface="ＭＳ Ｐゴシック" charset="0"/>
            </a:endParaRPr>
          </a:p>
          <a:p>
            <a:pPr eaLnBrk="1" hangingPunct="1">
              <a:spcBef>
                <a:spcPct val="0"/>
              </a:spcBef>
            </a:pPr>
            <a:endParaRPr lang="en-US" sz="1200" dirty="0">
              <a:latin typeface="Calibri" charset="0"/>
              <a:ea typeface="ＭＳ Ｐゴシック" charset="0"/>
              <a:cs typeface="ＭＳ Ｐゴシック" charset="0"/>
            </a:endParaRPr>
          </a:p>
          <a:p>
            <a:pPr eaLnBrk="1" hangingPunct="1">
              <a:spcBef>
                <a:spcPct val="0"/>
              </a:spcBef>
            </a:pPr>
            <a:r>
              <a:rPr lang="en-US" sz="1200" dirty="0">
                <a:latin typeface="Calibri" charset="0"/>
                <a:ea typeface="ＭＳ Ｐゴシック" charset="0"/>
                <a:cs typeface="ＭＳ Ｐゴシック" charset="0"/>
              </a:rPr>
              <a:t>USGS.  2005.  U.S. Geological Survey Fact Sheet 2005-3024: </a:t>
            </a:r>
            <a:r>
              <a:rPr lang="en-US" altLang="ja-JP" sz="1200" dirty="0" smtClean="0">
                <a:latin typeface="Calibri" charset="0"/>
                <a:ea typeface="ＭＳ Ｐゴシック" charset="0"/>
                <a:cs typeface="ＭＳ Ｐゴシック" charset="0"/>
                <a:hlinkClick r:id="rId9"/>
              </a:rPr>
              <a:t>“Steam Explosions, Earthquakes, and Volcanic Eruptions--What’s in Yellowstone’s Future?”</a:t>
            </a:r>
            <a:r>
              <a:rPr lang="en-US" altLang="ja-JP" sz="1200" dirty="0" smtClean="0">
                <a:latin typeface="Calibri" charset="0"/>
                <a:ea typeface="ＭＳ Ｐゴシック" charset="0"/>
                <a:cs typeface="ＭＳ Ｐゴシック" charset="0"/>
              </a:rPr>
              <a:t>    http</a:t>
            </a:r>
            <a:r>
              <a:rPr lang="en-US" altLang="ja-JP" sz="1200" dirty="0">
                <a:latin typeface="Calibri" charset="0"/>
                <a:ea typeface="ＭＳ Ｐゴシック" charset="0"/>
                <a:cs typeface="ＭＳ Ｐゴシック" charset="0"/>
              </a:rPr>
              <a:t>://pubs.usgs.gov/fs/2005/3024</a:t>
            </a:r>
            <a:r>
              <a:rPr lang="en-US" altLang="ja-JP" sz="1200" dirty="0" smtClean="0">
                <a:latin typeface="Calibri" charset="0"/>
                <a:ea typeface="ＭＳ Ｐゴシック" charset="0"/>
                <a:cs typeface="ＭＳ Ｐゴシック" charset="0"/>
              </a:rPr>
              <a:t>/   (Search for “usgs steam explosions yellowstone.”)</a:t>
            </a:r>
            <a:endParaRPr lang="en-US" altLang="ja-JP" sz="1200" dirty="0">
              <a:latin typeface="Calibri" charset="0"/>
              <a:ea typeface="ＭＳ Ｐゴシック" charset="0"/>
              <a:cs typeface="ＭＳ Ｐゴシック" charset="0"/>
            </a:endParaRPr>
          </a:p>
          <a:p>
            <a:pPr eaLnBrk="1" hangingPunct="1">
              <a:spcBef>
                <a:spcPct val="0"/>
              </a:spcBef>
            </a:pPr>
            <a:endParaRPr lang="en-US" sz="1200" dirty="0">
              <a:latin typeface="Calibri" charset="0"/>
              <a:ea typeface="ＭＳ Ｐゴシック" charset="0"/>
              <a:cs typeface="ＭＳ Ｐゴシック" charset="0"/>
            </a:endParaRPr>
          </a:p>
          <a:p>
            <a:pPr eaLnBrk="1" hangingPunct="1">
              <a:spcBef>
                <a:spcPct val="0"/>
              </a:spcBef>
            </a:pPr>
            <a:r>
              <a:rPr lang="en-US" sz="1200" dirty="0">
                <a:latin typeface="Calibri" charset="0"/>
                <a:ea typeface="ＭＳ Ｐゴシック" charset="0"/>
                <a:cs typeface="ＭＳ Ｐゴシック" charset="0"/>
              </a:rPr>
              <a:t>USGS.  2004.  U.S. Geological Survey Fact Sheet 100-03</a:t>
            </a:r>
            <a:r>
              <a:rPr lang="en-US" sz="1200" dirty="0" smtClean="0">
                <a:latin typeface="Calibri" charset="0"/>
                <a:ea typeface="ＭＳ Ｐゴシック" charset="0"/>
                <a:cs typeface="ＭＳ Ｐゴシック" charset="0"/>
              </a:rPr>
              <a:t>:  </a:t>
            </a:r>
            <a:r>
              <a:rPr lang="en-US" sz="1200" dirty="0" smtClean="0">
                <a:latin typeface="Calibri" charset="0"/>
                <a:ea typeface="ＭＳ Ｐゴシック" charset="0"/>
                <a:cs typeface="ＭＳ Ｐゴシック" charset="0"/>
                <a:hlinkClick r:id="rId10"/>
              </a:rPr>
              <a:t>“Tracking Changes in Yellowstone’s Restless Volcanic System.”</a:t>
            </a:r>
            <a:r>
              <a:rPr lang="en-US" sz="1200" dirty="0" smtClean="0">
                <a:latin typeface="Calibri" charset="0"/>
                <a:ea typeface="ＭＳ Ｐゴシック" charset="0"/>
                <a:cs typeface="ＭＳ Ｐゴシック" charset="0"/>
              </a:rPr>
              <a:t> </a:t>
            </a:r>
            <a:r>
              <a:rPr lang="en-US" altLang="ja-JP" sz="1200" dirty="0" smtClean="0">
                <a:latin typeface="Calibri" charset="0"/>
                <a:ea typeface="ＭＳ Ｐゴシック" charset="0"/>
                <a:cs typeface="ＭＳ Ｐゴシック" charset="0"/>
                <a:hlinkClick r:id="rId10"/>
              </a:rPr>
              <a:t>http</a:t>
            </a:r>
            <a:r>
              <a:rPr lang="en-US" altLang="ja-JP" sz="1200" dirty="0">
                <a:latin typeface="Calibri" charset="0"/>
                <a:ea typeface="ＭＳ Ｐゴシック" charset="0"/>
                <a:cs typeface="ＭＳ Ｐゴシック" charset="0"/>
                <a:hlinkClick r:id="rId10"/>
              </a:rPr>
              <a:t>://pubs.usgs.gov/fs/fs100-03</a:t>
            </a:r>
            <a:r>
              <a:rPr lang="en-US" altLang="ja-JP" sz="1200" dirty="0" smtClean="0">
                <a:latin typeface="Calibri" charset="0"/>
                <a:ea typeface="ＭＳ Ｐゴシック" charset="0"/>
                <a:cs typeface="ＭＳ Ｐゴシック" charset="0"/>
                <a:hlinkClick r:id="rId10"/>
              </a:rPr>
              <a:t>/</a:t>
            </a:r>
            <a:r>
              <a:rPr lang="en-US" altLang="ja-JP" sz="1200" dirty="0" smtClean="0">
                <a:latin typeface="Calibri" charset="0"/>
                <a:ea typeface="ＭＳ Ｐゴシック" charset="0"/>
                <a:cs typeface="ＭＳ Ｐゴシック" charset="0"/>
              </a:rPr>
              <a:t>  (Search for “tracking changes yellowstone.”)</a:t>
            </a:r>
            <a:endParaRPr lang="en-US" altLang="ja-JP" sz="1200" dirty="0">
              <a:latin typeface="Calibri" charset="0"/>
              <a:ea typeface="ＭＳ Ｐゴシック" charset="0"/>
              <a:cs typeface="ＭＳ Ｐゴシック" charset="0"/>
            </a:endParaRPr>
          </a:p>
          <a:p>
            <a:pPr eaLnBrk="1" hangingPunct="1">
              <a:buFontTx/>
              <a:buNone/>
            </a:pPr>
            <a:endParaRPr lang="en-US" sz="1200" dirty="0">
              <a:latin typeface="Calibri" charset="0"/>
              <a:ea typeface="ＭＳ Ｐゴシック" charset="0"/>
              <a:cs typeface="ＭＳ Ｐゴシック" charset="0"/>
            </a:endParaRPr>
          </a:p>
          <a:p>
            <a:pPr eaLnBrk="1" hangingPunct="1"/>
            <a:endParaRPr lang="en-US" sz="1200" dirty="0">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48"/>
          <p:cNvSpPr>
            <a:spLocks noGrp="1" noChangeArrowheads="1"/>
          </p:cNvSpPr>
          <p:nvPr>
            <p:ph type="title"/>
          </p:nvPr>
        </p:nvSpPr>
        <p:spPr/>
        <p:txBody>
          <a:bodyPr/>
          <a:lstStyle/>
          <a:p>
            <a:pPr eaLnBrk="1" hangingPunct="1"/>
            <a:r>
              <a:rPr lang="en-US" sz="2800" dirty="0">
                <a:latin typeface="Arial" charset="0"/>
              </a:rPr>
              <a:t>Where is Yellowstone?</a:t>
            </a:r>
          </a:p>
        </p:txBody>
      </p:sp>
      <p:pic>
        <p:nvPicPr>
          <p:cNvPr id="16386"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438" y="1131888"/>
            <a:ext cx="6969125" cy="4646612"/>
          </a:xfrm>
          <a:prstGeom prst="rect">
            <a:avLst/>
          </a:prstGeom>
          <a:noFill/>
          <a:ln w="38100">
            <a:solidFill>
              <a:srgbClr val="4F81BD"/>
            </a:solidFill>
            <a:round/>
            <a:headEnd/>
            <a:tailEnd/>
          </a:ln>
          <a:extLst>
            <a:ext uri="{909E8E84-426E-40dd-AFC4-6F175D3DCCD1}">
              <a14:hiddenFill xmlns:a14="http://schemas.microsoft.com/office/drawing/2010/main">
                <a:solidFill>
                  <a:srgbClr val="FFFFFF"/>
                </a:solidFill>
              </a14:hiddenFill>
            </a:ext>
          </a:extLst>
        </p:spPr>
      </p:pic>
      <p:pic>
        <p:nvPicPr>
          <p:cNvPr id="1638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02313" y="4495800"/>
            <a:ext cx="2959100" cy="2028825"/>
          </a:xfrm>
          <a:prstGeom prst="rect">
            <a:avLst/>
          </a:prstGeom>
          <a:noFill/>
          <a:ln w="38100">
            <a:solidFill>
              <a:srgbClr val="4F81BD"/>
            </a:soli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1493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z="2800" dirty="0" smtClean="0">
                <a:latin typeface="Arial" charset="0"/>
              </a:rPr>
              <a:t>What is </a:t>
            </a:r>
            <a:r>
              <a:rPr lang="en-US" sz="2800" dirty="0">
                <a:latin typeface="Arial" charset="0"/>
              </a:rPr>
              <a:t>Yellowstone?</a:t>
            </a:r>
          </a:p>
        </p:txBody>
      </p:sp>
      <p:pic>
        <p:nvPicPr>
          <p:cNvPr id="1843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047750"/>
            <a:ext cx="4879975"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6"/>
          <p:cNvSpPr>
            <a:spLocks noChangeArrowheads="1"/>
          </p:cNvSpPr>
          <p:nvPr/>
        </p:nvSpPr>
        <p:spPr bwMode="auto">
          <a:xfrm>
            <a:off x="5700713" y="2727325"/>
            <a:ext cx="21351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dirty="0" smtClean="0">
                <a:solidFill>
                  <a:srgbClr val="0000FF"/>
                </a:solidFill>
              </a:rPr>
              <a:t>Exploring the landscape</a:t>
            </a:r>
            <a:endParaRPr lang="en-US" sz="2800" dirty="0">
              <a:solidFill>
                <a:srgbClr val="0000FF"/>
              </a:solidFill>
            </a:endParaRPr>
          </a:p>
        </p:txBody>
      </p:sp>
    </p:spTree>
    <p:extLst>
      <p:ext uri="{BB962C8B-B14F-4D97-AF65-F5344CB8AC3E}">
        <p14:creationId xmlns:p14="http://schemas.microsoft.com/office/powerpoint/2010/main" val="36624051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z="2800" dirty="0" smtClean="0">
                <a:latin typeface="Arial" charset="0"/>
              </a:rPr>
              <a:t>What is </a:t>
            </a:r>
            <a:r>
              <a:rPr lang="en-US" sz="2800" dirty="0">
                <a:latin typeface="Arial" charset="0"/>
              </a:rPr>
              <a:t>Yellowstone?</a:t>
            </a:r>
          </a:p>
        </p:txBody>
      </p:sp>
      <p:sp>
        <p:nvSpPr>
          <p:cNvPr id="20482" name="Rectangle 6"/>
          <p:cNvSpPr>
            <a:spLocks noChangeArrowheads="1"/>
          </p:cNvSpPr>
          <p:nvPr/>
        </p:nvSpPr>
        <p:spPr bwMode="auto">
          <a:xfrm>
            <a:off x="6819900" y="2711450"/>
            <a:ext cx="2006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dirty="0" smtClean="0">
                <a:solidFill>
                  <a:srgbClr val="0000FF"/>
                </a:solidFill>
              </a:rPr>
              <a:t>Exploring the landscape</a:t>
            </a:r>
            <a:endParaRPr lang="en-US" sz="2800" dirty="0">
              <a:solidFill>
                <a:srgbClr val="0000FF"/>
              </a:solidFill>
            </a:endParaRPr>
          </a:p>
        </p:txBody>
      </p:sp>
      <p:pic>
        <p:nvPicPr>
          <p:cNvPr id="20483" name="Picture 4" descr="YNP base map.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46150"/>
            <a:ext cx="6816725"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4">
            <a:hlinkClick r:id="rId4" tooltip="Click anywhere for the webpage with live red dots."/>
          </p:cNvPr>
          <p:cNvSpPr txBox="1">
            <a:spLocks noChangeArrowheads="1"/>
          </p:cNvSpPr>
          <p:nvPr/>
        </p:nvSpPr>
        <p:spPr bwMode="auto">
          <a:xfrm>
            <a:off x="0" y="927100"/>
            <a:ext cx="66675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dirty="0"/>
          </a:p>
        </p:txBody>
      </p:sp>
    </p:spTree>
    <p:extLst>
      <p:ext uri="{BB962C8B-B14F-4D97-AF65-F5344CB8AC3E}">
        <p14:creationId xmlns:p14="http://schemas.microsoft.com/office/powerpoint/2010/main" val="29336574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sz="2800" dirty="0" smtClean="0">
                <a:latin typeface="Arial" charset="0"/>
              </a:rPr>
              <a:t>What is </a:t>
            </a:r>
            <a:r>
              <a:rPr lang="en-US" sz="2800" dirty="0">
                <a:latin typeface="Arial" charset="0"/>
              </a:rPr>
              <a:t>Yellowstone?</a:t>
            </a:r>
          </a:p>
        </p:txBody>
      </p:sp>
      <p:pic>
        <p:nvPicPr>
          <p:cNvPr id="225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8" y="1160463"/>
            <a:ext cx="4672012" cy="5519737"/>
          </a:xfrm>
          <a:prstGeom prst="rect">
            <a:avLst/>
          </a:prstGeom>
          <a:noFill/>
          <a:ln w="38100">
            <a:solidFill>
              <a:srgbClr val="4F81BD"/>
            </a:solidFill>
            <a:miter lim="800000"/>
            <a:headEnd/>
            <a:tailEnd/>
          </a:ln>
          <a:extLst>
            <a:ext uri="{909E8E84-426E-40dd-AFC4-6F175D3DCCD1}">
              <a14:hiddenFill xmlns:a14="http://schemas.microsoft.com/office/drawing/2010/main">
                <a:solidFill>
                  <a:srgbClr val="FFFFFF"/>
                </a:solidFill>
              </a14:hiddenFill>
            </a:ext>
          </a:extLst>
        </p:spPr>
      </p:pic>
      <p:sp>
        <p:nvSpPr>
          <p:cNvPr id="22531" name="Rectangle 6"/>
          <p:cNvSpPr>
            <a:spLocks noChangeArrowheads="1"/>
          </p:cNvSpPr>
          <p:nvPr/>
        </p:nvSpPr>
        <p:spPr bwMode="auto">
          <a:xfrm>
            <a:off x="5905500" y="2736850"/>
            <a:ext cx="2006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dirty="0">
                <a:solidFill>
                  <a:srgbClr val="0000FF"/>
                </a:solidFill>
              </a:rPr>
              <a:t>Cultural and geological features</a:t>
            </a:r>
          </a:p>
        </p:txBody>
      </p:sp>
    </p:spTree>
    <p:extLst>
      <p:ext uri="{BB962C8B-B14F-4D97-AF65-F5344CB8AC3E}">
        <p14:creationId xmlns:p14="http://schemas.microsoft.com/office/powerpoint/2010/main" val="5034762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NPS map.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913" y="1143000"/>
            <a:ext cx="5051425" cy="5346700"/>
          </a:xfrm>
          <a:prstGeom prst="rect">
            <a:avLst/>
          </a:prstGeom>
          <a:noFill/>
          <a:ln w="38100">
            <a:solidFill>
              <a:srgbClr val="4F81BD"/>
            </a:solidFill>
            <a:round/>
            <a:headEnd/>
            <a:tailEnd/>
          </a:ln>
          <a:extLst>
            <a:ext uri="{909E8E84-426E-40dd-AFC4-6F175D3DCCD1}">
              <a14:hiddenFill xmlns:a14="http://schemas.microsoft.com/office/drawing/2010/main">
                <a:solidFill>
                  <a:srgbClr val="FFFFFF"/>
                </a:solidFill>
              </a14:hiddenFill>
            </a:ext>
          </a:extLst>
        </p:spPr>
      </p:pic>
      <p:sp>
        <p:nvSpPr>
          <p:cNvPr id="24578" name="Rectangle 2"/>
          <p:cNvSpPr>
            <a:spLocks noGrp="1" noChangeArrowheads="1"/>
          </p:cNvSpPr>
          <p:nvPr>
            <p:ph type="title"/>
          </p:nvPr>
        </p:nvSpPr>
        <p:spPr/>
        <p:txBody>
          <a:bodyPr/>
          <a:lstStyle/>
          <a:p>
            <a:pPr eaLnBrk="1" hangingPunct="1"/>
            <a:r>
              <a:rPr lang="en-US" sz="2800" dirty="0" smtClean="0">
                <a:latin typeface="Arial" charset="0"/>
              </a:rPr>
              <a:t>What is </a:t>
            </a:r>
            <a:r>
              <a:rPr lang="en-US" sz="2800" dirty="0">
                <a:latin typeface="Arial" charset="0"/>
              </a:rPr>
              <a:t>Yellowstone?</a:t>
            </a:r>
          </a:p>
        </p:txBody>
      </p:sp>
      <p:sp>
        <p:nvSpPr>
          <p:cNvPr id="24579" name="Rectangle 6"/>
          <p:cNvSpPr>
            <a:spLocks noChangeArrowheads="1"/>
          </p:cNvSpPr>
          <p:nvPr/>
        </p:nvSpPr>
        <p:spPr bwMode="auto">
          <a:xfrm>
            <a:off x="5905500" y="2736850"/>
            <a:ext cx="2006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dirty="0">
                <a:solidFill>
                  <a:srgbClr val="0000FF"/>
                </a:solidFill>
              </a:rPr>
              <a:t>Cultural and geological features</a:t>
            </a:r>
          </a:p>
        </p:txBody>
      </p:sp>
      <p:sp>
        <p:nvSpPr>
          <p:cNvPr id="24580" name="TextBox 6">
            <a:hlinkClick r:id="rId4" tooltip="Click on the map to zoom in.  It's a big file, so there might be a delay."/>
          </p:cNvPr>
          <p:cNvSpPr txBox="1">
            <a:spLocks noChangeArrowheads="1"/>
          </p:cNvSpPr>
          <p:nvPr/>
        </p:nvSpPr>
        <p:spPr bwMode="auto">
          <a:xfrm>
            <a:off x="0" y="1155700"/>
            <a:ext cx="5664200"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dirty="0"/>
          </a:p>
        </p:txBody>
      </p:sp>
    </p:spTree>
    <p:extLst>
      <p:ext uri="{BB962C8B-B14F-4D97-AF65-F5344CB8AC3E}">
        <p14:creationId xmlns:p14="http://schemas.microsoft.com/office/powerpoint/2010/main" val="7996682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71640" y="949488"/>
            <a:ext cx="8889870" cy="59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5" name="Rectangle 2"/>
          <p:cNvSpPr>
            <a:spLocks noGrp="1" noChangeArrowheads="1"/>
          </p:cNvSpPr>
          <p:nvPr>
            <p:ph type="title"/>
          </p:nvPr>
        </p:nvSpPr>
        <p:spPr>
          <a:xfrm>
            <a:off x="3309938" y="161925"/>
            <a:ext cx="5834062" cy="673100"/>
          </a:xfrm>
        </p:spPr>
        <p:txBody>
          <a:bodyPr/>
          <a:lstStyle/>
          <a:p>
            <a:pPr eaLnBrk="1" hangingPunct="1"/>
            <a:r>
              <a:rPr lang="en-US" sz="2800" dirty="0">
                <a:latin typeface="Arial" charset="0"/>
              </a:rPr>
              <a:t>Taking Yellowstone’</a:t>
            </a:r>
            <a:r>
              <a:rPr lang="en-US" altLang="ja-JP" sz="2800" dirty="0">
                <a:latin typeface="Arial" charset="0"/>
              </a:rPr>
              <a:t>s Pulse</a:t>
            </a:r>
            <a:br>
              <a:rPr lang="en-US" altLang="ja-JP" sz="2800" dirty="0">
                <a:latin typeface="Arial" charset="0"/>
              </a:rPr>
            </a:br>
            <a:r>
              <a:rPr lang="en-US" altLang="ja-JP" sz="2800" dirty="0">
                <a:latin typeface="Arial" charset="0"/>
              </a:rPr>
              <a:t>Volcanic </a:t>
            </a:r>
            <a:r>
              <a:rPr lang="en-US" altLang="ja-JP" sz="2800" dirty="0" smtClean="0">
                <a:latin typeface="Arial" charset="0"/>
              </a:rPr>
              <a:t>eruptions</a:t>
            </a:r>
            <a:endParaRPr lang="en-US" sz="2800" dirty="0">
              <a:latin typeface="Arial" charset="0"/>
            </a:endParaRPr>
          </a:p>
        </p:txBody>
      </p:sp>
      <p:sp>
        <p:nvSpPr>
          <p:cNvPr id="26626" name="Text Box 4"/>
          <p:cNvSpPr txBox="1">
            <a:spLocks noChangeArrowheads="1"/>
          </p:cNvSpPr>
          <p:nvPr/>
        </p:nvSpPr>
        <p:spPr bwMode="auto">
          <a:xfrm>
            <a:off x="1447800" y="5816600"/>
            <a:ext cx="74834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200" dirty="0"/>
          </a:p>
        </p:txBody>
      </p:sp>
      <p:sp>
        <p:nvSpPr>
          <p:cNvPr id="26628" name="TextBox 7">
            <a:hlinkClick r:id="rId4" tooltip="Click anywhere on the picture to go to an animation."/>
          </p:cNvPr>
          <p:cNvSpPr txBox="1">
            <a:spLocks noChangeArrowheads="1"/>
          </p:cNvSpPr>
          <p:nvPr/>
        </p:nvSpPr>
        <p:spPr bwMode="auto">
          <a:xfrm>
            <a:off x="240293" y="1064320"/>
            <a:ext cx="8903707" cy="572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3309938" y="136525"/>
            <a:ext cx="5834062" cy="673100"/>
          </a:xfrm>
        </p:spPr>
        <p:txBody>
          <a:bodyPr/>
          <a:lstStyle/>
          <a:p>
            <a:pPr eaLnBrk="1" hangingPunct="1"/>
            <a:r>
              <a:rPr lang="en-US" sz="2800" dirty="0">
                <a:latin typeface="Arial" charset="0"/>
              </a:rPr>
              <a:t>Taking Yellowstone’</a:t>
            </a:r>
            <a:r>
              <a:rPr lang="en-US" altLang="ja-JP" sz="2800" dirty="0">
                <a:latin typeface="Arial" charset="0"/>
              </a:rPr>
              <a:t>s Pulse</a:t>
            </a:r>
            <a:br>
              <a:rPr lang="en-US" altLang="ja-JP" sz="2800" dirty="0">
                <a:latin typeface="Arial" charset="0"/>
              </a:rPr>
            </a:br>
            <a:r>
              <a:rPr lang="en-US" altLang="ja-JP" sz="2800" dirty="0">
                <a:latin typeface="Arial" charset="0"/>
              </a:rPr>
              <a:t>Volcanic </a:t>
            </a:r>
            <a:r>
              <a:rPr lang="en-US" altLang="ja-JP" sz="2800" dirty="0" smtClean="0">
                <a:latin typeface="Arial" charset="0"/>
              </a:rPr>
              <a:t>eruptions</a:t>
            </a:r>
            <a:endParaRPr lang="en-US" sz="2800" dirty="0">
              <a:latin typeface="Arial" charset="0"/>
            </a:endParaRPr>
          </a:p>
        </p:txBody>
      </p:sp>
      <p:pic>
        <p:nvPicPr>
          <p:cNvPr id="28674" name="Picture 7" descr="Smith 2009.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343" y="1114803"/>
            <a:ext cx="8439165" cy="57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3309938" y="149225"/>
            <a:ext cx="5834062" cy="673100"/>
          </a:xfrm>
        </p:spPr>
        <p:txBody>
          <a:bodyPr/>
          <a:lstStyle/>
          <a:p>
            <a:pPr eaLnBrk="1" hangingPunct="1"/>
            <a:r>
              <a:rPr lang="en-US" sz="2800" dirty="0">
                <a:latin typeface="Arial" charset="0"/>
              </a:rPr>
              <a:t>Taking Yellowstone’</a:t>
            </a:r>
            <a:r>
              <a:rPr lang="en-US" altLang="ja-JP" sz="2800" dirty="0">
                <a:latin typeface="Arial" charset="0"/>
              </a:rPr>
              <a:t>s Pulse</a:t>
            </a:r>
            <a:br>
              <a:rPr lang="en-US" altLang="ja-JP" sz="2800" dirty="0">
                <a:latin typeface="Arial" charset="0"/>
              </a:rPr>
            </a:br>
            <a:r>
              <a:rPr lang="en-US" altLang="ja-JP" sz="2800" dirty="0">
                <a:latin typeface="Arial" charset="0"/>
              </a:rPr>
              <a:t>Lava </a:t>
            </a:r>
            <a:r>
              <a:rPr lang="en-US" altLang="ja-JP" sz="2800" dirty="0" smtClean="0">
                <a:latin typeface="Arial" charset="0"/>
              </a:rPr>
              <a:t>flows </a:t>
            </a:r>
            <a:endParaRPr lang="en-US" sz="2800" dirty="0">
              <a:latin typeface="Arial" charset="0"/>
            </a:endParaRPr>
          </a:p>
        </p:txBody>
      </p:sp>
      <p:pic>
        <p:nvPicPr>
          <p:cNvPr id="30722" name="Picture 4">
            <a:hlinkClick r:id="rId3" tooltip="Click on the map to link to learn about lava and volcanoes."/>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7501" y="1181100"/>
            <a:ext cx="5508698"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noChangeArrowheads="1"/>
          </p:cNvSpPr>
          <p:nvPr>
            <p:ph type="body" idx="1"/>
          </p:nvPr>
        </p:nvSpPr>
        <p:spPr>
          <a:xfrm>
            <a:off x="6438900" y="1803400"/>
            <a:ext cx="2273300" cy="2082800"/>
          </a:xfrm>
        </p:spPr>
        <p:txBody>
          <a:bodyPr/>
          <a:lstStyle/>
          <a:p>
            <a:pPr marL="0" lvl="1" indent="0" eaLnBrk="1" hangingPunct="1">
              <a:buFont typeface="Wingdings" charset="0"/>
              <a:buNone/>
            </a:pPr>
            <a:r>
              <a:rPr lang="en-US" sz="2400" dirty="0">
                <a:solidFill>
                  <a:srgbClr val="0000FF"/>
                </a:solidFill>
                <a:latin typeface="Calibri" charset="0"/>
                <a:ea typeface="ＭＳ Ｐゴシック" charset="0"/>
              </a:rPr>
              <a:t>Volcanic rocks erupted after caldera collapsed</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7394</TotalTime>
  <Words>2687</Words>
  <Application>Microsoft Macintosh PowerPoint</Application>
  <PresentationFormat>On-screen Show (4:3)</PresentationFormat>
  <Paragraphs>149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Taking the Pulse of Yellowstone’s “Breathing” Caldera</vt:lpstr>
      <vt:lpstr>Where is Yellowstone?</vt:lpstr>
      <vt:lpstr>What is Yellowstone?</vt:lpstr>
      <vt:lpstr>What is Yellowstone?</vt:lpstr>
      <vt:lpstr>What is Yellowstone?</vt:lpstr>
      <vt:lpstr>What is Yellowstone?</vt:lpstr>
      <vt:lpstr>Taking Yellowstone’s Pulse Volcanic eruptions</vt:lpstr>
      <vt:lpstr>Taking Yellowstone’s Pulse Volcanic eruptions</vt:lpstr>
      <vt:lpstr>Taking Yellowstone’s Pulse Lava flows </vt:lpstr>
      <vt:lpstr>Taking Yellowstone’s Pulse Ash falls</vt:lpstr>
      <vt:lpstr>Taking Yellowstone’s Pulse Volcanic features </vt:lpstr>
      <vt:lpstr>Taking Yellowstone’s Pulse Data </vt:lpstr>
      <vt:lpstr>Taking Yellowstone’s Pulse Data </vt:lpstr>
      <vt:lpstr>Taking Yellowstone’s Pulse Student resources</vt:lpstr>
      <vt:lpstr>Taking Yellowstone’s Pulse 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seolds</dc:creator>
  <cp:lastModifiedBy>Ahearn</cp:lastModifiedBy>
  <cp:revision>274</cp:revision>
  <cp:lastPrinted>2015-02-23T20:40:00Z</cp:lastPrinted>
  <dcterms:created xsi:type="dcterms:W3CDTF">2012-03-20T19:54:30Z</dcterms:created>
  <dcterms:modified xsi:type="dcterms:W3CDTF">2016-02-08T19:37:53Z</dcterms:modified>
</cp:coreProperties>
</file>